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Horizon" charset="1" panose="02000500000000000000"/>
      <p:regular r:id="rId20"/>
    </p:embeddedFont>
    <p:embeddedFont>
      <p:font typeface="Arimo" charset="1" panose="020B0604020202020204"/>
      <p:regular r:id="rId21"/>
    </p:embeddedFont>
    <p:embeddedFont>
      <p:font typeface="Arimo Bold" charset="1" panose="020B0704020202020204"/>
      <p:regular r:id="rId22"/>
    </p:embeddedFont>
    <p:embeddedFont>
      <p:font typeface="Shrikhand" charset="1" panose="02000000000000000000"/>
      <p:regular r:id="rId23"/>
    </p:embeddedFont>
    <p:embeddedFont>
      <p:font typeface="Arial MT Pro" charset="1" panose="020B0502020202020204"/>
      <p:regular r:id="rId24"/>
    </p:embeddedFont>
    <p:embeddedFont>
      <p:font typeface="Arial MT Pro Bold" charset="1" panose="020B0802020202020204"/>
      <p:regular r:id="rId25"/>
    </p:embeddedFont>
    <p:embeddedFont>
      <p:font typeface="Gilda Display" charset="1" panose="02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jpeg" Type="http://schemas.openxmlformats.org/officeDocument/2006/relationships/image"/><Relationship Id="rId4" Target="../media/image24.jpe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jpe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jpe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png" Type="http://schemas.openxmlformats.org/officeDocument/2006/relationships/image"/><Relationship Id="rId5" Target="../media/image16.jpe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B3D91"/>
        </a:solidFill>
      </p:bgPr>
    </p:bg>
    <p:spTree>
      <p:nvGrpSpPr>
        <p:cNvPr id="1" name=""/>
        <p:cNvGrpSpPr/>
        <p:nvPr/>
      </p:nvGrpSpPr>
      <p:grpSpPr>
        <a:xfrm>
          <a:off x="0" y="0"/>
          <a:ext cx="0" cy="0"/>
          <a:chOff x="0" y="0"/>
          <a:chExt cx="0" cy="0"/>
        </a:xfrm>
      </p:grpSpPr>
      <p:sp>
        <p:nvSpPr>
          <p:cNvPr name="Freeform 2" id="2"/>
          <p:cNvSpPr/>
          <p:nvPr/>
        </p:nvSpPr>
        <p:spPr>
          <a:xfrm flipH="false" flipV="false" rot="0">
            <a:off x="13611225" y="6787402"/>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666750" y="666750"/>
            <a:ext cx="17621250" cy="8953500"/>
            <a:chOff x="0" y="0"/>
            <a:chExt cx="2729993" cy="1387131"/>
          </a:xfrm>
        </p:grpSpPr>
        <p:sp>
          <p:nvSpPr>
            <p:cNvPr name="Freeform 4" id="4"/>
            <p:cNvSpPr/>
            <p:nvPr/>
          </p:nvSpPr>
          <p:spPr>
            <a:xfrm flipH="false" flipV="false" rot="0">
              <a:off x="0" y="0"/>
              <a:ext cx="2729993" cy="1387131"/>
            </a:xfrm>
            <a:custGeom>
              <a:avLst/>
              <a:gdLst/>
              <a:ahLst/>
              <a:cxnLst/>
              <a:rect r="r" b="b" t="t" l="l"/>
              <a:pathLst>
                <a:path h="1387131" w="2729993">
                  <a:moveTo>
                    <a:pt x="17574" y="0"/>
                  </a:moveTo>
                  <a:lnTo>
                    <a:pt x="2712419" y="0"/>
                  </a:lnTo>
                  <a:cubicBezTo>
                    <a:pt x="2717080" y="0"/>
                    <a:pt x="2721550" y="1852"/>
                    <a:pt x="2724845" y="5147"/>
                  </a:cubicBezTo>
                  <a:cubicBezTo>
                    <a:pt x="2728141" y="8443"/>
                    <a:pt x="2729993" y="12913"/>
                    <a:pt x="2729993" y="17574"/>
                  </a:cubicBezTo>
                  <a:lnTo>
                    <a:pt x="2729993" y="1369557"/>
                  </a:lnTo>
                  <a:cubicBezTo>
                    <a:pt x="2729993" y="1374218"/>
                    <a:pt x="2728141" y="1378688"/>
                    <a:pt x="2724845" y="1381984"/>
                  </a:cubicBezTo>
                  <a:cubicBezTo>
                    <a:pt x="2721550" y="1385280"/>
                    <a:pt x="2717080" y="1387131"/>
                    <a:pt x="2712419" y="1387131"/>
                  </a:cubicBezTo>
                  <a:lnTo>
                    <a:pt x="17574" y="1387131"/>
                  </a:lnTo>
                  <a:cubicBezTo>
                    <a:pt x="12913" y="1387131"/>
                    <a:pt x="8443" y="1385280"/>
                    <a:pt x="5147" y="1381984"/>
                  </a:cubicBezTo>
                  <a:cubicBezTo>
                    <a:pt x="1852" y="1378688"/>
                    <a:pt x="0" y="1374218"/>
                    <a:pt x="0" y="1369557"/>
                  </a:cubicBezTo>
                  <a:lnTo>
                    <a:pt x="0" y="17574"/>
                  </a:lnTo>
                  <a:cubicBezTo>
                    <a:pt x="0" y="12913"/>
                    <a:pt x="1852" y="8443"/>
                    <a:pt x="5147" y="5147"/>
                  </a:cubicBezTo>
                  <a:cubicBezTo>
                    <a:pt x="8443" y="1852"/>
                    <a:pt x="12913" y="0"/>
                    <a:pt x="17574" y="0"/>
                  </a:cubicBezTo>
                  <a:close/>
                </a:path>
              </a:pathLst>
            </a:custGeom>
            <a:blipFill>
              <a:blip r:embed="rId4"/>
              <a:stretch>
                <a:fillRect l="0" t="-48404" r="0" b="-48404"/>
              </a:stretch>
            </a:blipFill>
            <a:ln w="28575" cap="rnd">
              <a:solidFill>
                <a:srgbClr val="FFFFFF"/>
              </a:solidFill>
              <a:prstDash val="solid"/>
              <a:round/>
            </a:ln>
          </p:spPr>
        </p:sp>
      </p:grpSp>
      <p:grpSp>
        <p:nvGrpSpPr>
          <p:cNvPr name="Group 5" id="5"/>
          <p:cNvGrpSpPr/>
          <p:nvPr/>
        </p:nvGrpSpPr>
        <p:grpSpPr>
          <a:xfrm rot="0">
            <a:off x="1304827" y="2226621"/>
            <a:ext cx="16345096" cy="4784537"/>
            <a:chOff x="0" y="0"/>
            <a:chExt cx="21793461" cy="6379383"/>
          </a:xfrm>
        </p:grpSpPr>
        <p:sp>
          <p:nvSpPr>
            <p:cNvPr name="TextBox 6" id="6"/>
            <p:cNvSpPr txBox="true"/>
            <p:nvPr/>
          </p:nvSpPr>
          <p:spPr>
            <a:xfrm rot="0">
              <a:off x="0" y="317462"/>
              <a:ext cx="21793461" cy="6061921"/>
            </a:xfrm>
            <a:prstGeom prst="rect">
              <a:avLst/>
            </a:prstGeom>
          </p:spPr>
          <p:txBody>
            <a:bodyPr anchor="t" rtlCol="false" tIns="0" lIns="0" bIns="0" rIns="0">
              <a:spAutoFit/>
            </a:bodyPr>
            <a:lstStyle/>
            <a:p>
              <a:pPr algn="ctr" marL="0" indent="0" lvl="0">
                <a:lnSpc>
                  <a:spcPts val="12040"/>
                </a:lnSpc>
              </a:pPr>
              <a:r>
                <a:rPr lang="en-US" sz="8600">
                  <a:solidFill>
                    <a:srgbClr val="184EAB"/>
                  </a:solidFill>
                  <a:latin typeface="Horizon"/>
                  <a:ea typeface="Horizon"/>
                  <a:cs typeface="Horizon"/>
                  <a:sym typeface="Horizon"/>
                </a:rPr>
                <a:t> </a:t>
              </a:r>
              <a:r>
                <a:rPr lang="en-US" sz="8600">
                  <a:solidFill>
                    <a:srgbClr val="0B3D91"/>
                  </a:solidFill>
                  <a:latin typeface="Horizon"/>
                  <a:ea typeface="Horizon"/>
                  <a:cs typeface="Horizon"/>
                  <a:sym typeface="Horizon"/>
                </a:rPr>
                <a:t>     </a:t>
              </a:r>
              <a:r>
                <a:rPr lang="en-US" sz="8600">
                  <a:solidFill>
                    <a:srgbClr val="0B3D91"/>
                  </a:solidFill>
                  <a:latin typeface="Horizon"/>
                  <a:ea typeface="Horizon"/>
                  <a:cs typeface="Horizon"/>
                  <a:sym typeface="Horizon"/>
                </a:rPr>
                <a:t>Air Quality Forecasting Project </a:t>
              </a:r>
            </a:p>
          </p:txBody>
        </p:sp>
        <p:sp>
          <p:nvSpPr>
            <p:cNvPr name="TextBox 7" id="7"/>
            <p:cNvSpPr txBox="true"/>
            <p:nvPr/>
          </p:nvSpPr>
          <p:spPr>
            <a:xfrm rot="0">
              <a:off x="0" y="-38100"/>
              <a:ext cx="21793461" cy="259632"/>
            </a:xfrm>
            <a:prstGeom prst="rect">
              <a:avLst/>
            </a:prstGeom>
          </p:spPr>
          <p:txBody>
            <a:bodyPr anchor="t" rtlCol="false" tIns="0" lIns="0" bIns="0" rIns="0">
              <a:spAutoFit/>
            </a:bodyPr>
            <a:lstStyle/>
            <a:p>
              <a:pPr algn="l" marL="0" indent="0" lvl="0">
                <a:lnSpc>
                  <a:spcPts val="1529"/>
                </a:lnSpc>
              </a:pPr>
              <a:r>
                <a:rPr lang="en-US" sz="1092">
                  <a:solidFill>
                    <a:srgbClr val="D6E0F0"/>
                  </a:solidFill>
                  <a:latin typeface="Arimo"/>
                  <a:ea typeface="Arimo"/>
                  <a:cs typeface="Arimo"/>
                  <a:sym typeface="Arimo"/>
                </a:rPr>
                <a:t>November 15, 2025</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B3D91"/>
        </a:solidFill>
      </p:bgPr>
    </p:bg>
    <p:spTree>
      <p:nvGrpSpPr>
        <p:cNvPr id="1" name=""/>
        <p:cNvGrpSpPr/>
        <p:nvPr/>
      </p:nvGrpSpPr>
      <p:grpSpPr>
        <a:xfrm>
          <a:off x="0" y="0"/>
          <a:ext cx="0" cy="0"/>
          <a:chOff x="0" y="0"/>
          <a:chExt cx="0" cy="0"/>
        </a:xfrm>
      </p:grpSpPr>
      <p:sp>
        <p:nvSpPr>
          <p:cNvPr name="Freeform 2" id="2"/>
          <p:cNvSpPr/>
          <p:nvPr/>
        </p:nvSpPr>
        <p:spPr>
          <a:xfrm flipH="false" flipV="false" rot="0">
            <a:off x="2756910" y="4244977"/>
            <a:ext cx="10615922" cy="6042023"/>
          </a:xfrm>
          <a:custGeom>
            <a:avLst/>
            <a:gdLst/>
            <a:ahLst/>
            <a:cxnLst/>
            <a:rect r="r" b="b" t="t" l="l"/>
            <a:pathLst>
              <a:path h="6042023" w="10615922">
                <a:moveTo>
                  <a:pt x="0" y="0"/>
                </a:moveTo>
                <a:lnTo>
                  <a:pt x="10615922" y="0"/>
                </a:lnTo>
                <a:lnTo>
                  <a:pt x="10615922" y="6042023"/>
                </a:lnTo>
                <a:lnTo>
                  <a:pt x="0" y="6042023"/>
                </a:lnTo>
                <a:lnTo>
                  <a:pt x="0" y="0"/>
                </a:lnTo>
                <a:close/>
              </a:path>
            </a:pathLst>
          </a:custGeom>
          <a:blipFill>
            <a:blip r:embed="rId2"/>
            <a:stretch>
              <a:fillRect l="0" t="0" r="-1181" b="0"/>
            </a:stretch>
          </a:blipFill>
        </p:spPr>
      </p:sp>
      <p:sp>
        <p:nvSpPr>
          <p:cNvPr name="TextBox 3" id="3"/>
          <p:cNvSpPr txBox="true"/>
          <p:nvPr/>
        </p:nvSpPr>
        <p:spPr>
          <a:xfrm rot="0">
            <a:off x="666750" y="800100"/>
            <a:ext cx="16995790" cy="4317365"/>
          </a:xfrm>
          <a:prstGeom prst="rect">
            <a:avLst/>
          </a:prstGeom>
        </p:spPr>
        <p:txBody>
          <a:bodyPr anchor="t" rtlCol="false" tIns="0" lIns="0" bIns="0" rIns="0">
            <a:spAutoFit/>
          </a:bodyPr>
          <a:lstStyle/>
          <a:p>
            <a:pPr algn="l">
              <a:lnSpc>
                <a:spcPts val="7400"/>
              </a:lnSpc>
            </a:pPr>
            <a:r>
              <a:rPr lang="en-US" sz="7400">
                <a:solidFill>
                  <a:srgbClr val="D6E0F0"/>
                </a:solidFill>
                <a:latin typeface="Gilda Display"/>
                <a:ea typeface="Gilda Display"/>
                <a:cs typeface="Gilda Display"/>
                <a:sym typeface="Gilda Display"/>
              </a:rPr>
              <a:t>Milestone 3</a:t>
            </a:r>
          </a:p>
          <a:p>
            <a:pPr algn="l">
              <a:lnSpc>
                <a:spcPts val="2400"/>
              </a:lnSpc>
            </a:pPr>
          </a:p>
          <a:p>
            <a:pPr algn="l">
              <a:lnSpc>
                <a:spcPts val="5000"/>
              </a:lnSpc>
            </a:pPr>
            <a:r>
              <a:rPr lang="en-US" sz="5000">
                <a:solidFill>
                  <a:srgbClr val="D6E0F0"/>
                </a:solidFill>
                <a:latin typeface="Gilda Display"/>
                <a:ea typeface="Gilda Display"/>
                <a:cs typeface="Gilda Display"/>
                <a:sym typeface="Gilda Display"/>
              </a:rPr>
              <a:t>Alert logic and visualization </a:t>
            </a:r>
          </a:p>
          <a:p>
            <a:pPr algn="l">
              <a:lnSpc>
                <a:spcPts val="3699"/>
              </a:lnSpc>
            </a:pPr>
          </a:p>
          <a:p>
            <a:pPr algn="l">
              <a:lnSpc>
                <a:spcPts val="3699"/>
              </a:lnSpc>
            </a:pPr>
            <a:r>
              <a:rPr lang="en-US" sz="3699">
                <a:solidFill>
                  <a:srgbClr val="D6E0F0"/>
                </a:solidFill>
                <a:latin typeface="Gilda Display"/>
                <a:ea typeface="Gilda Display"/>
                <a:cs typeface="Gilda Display"/>
                <a:sym typeface="Gilda Display"/>
              </a:rPr>
              <a:t>what is AQI:-AQI is a standardized index that converts pollutant levels into a single value to represent overall air quality.</a:t>
            </a:r>
          </a:p>
          <a:p>
            <a:pPr algn="l">
              <a:lnSpc>
                <a:spcPts val="5000"/>
              </a:lnSpc>
            </a:pPr>
          </a:p>
          <a:p>
            <a:pPr algn="l" marL="0" indent="0" lvl="0">
              <a:lnSpc>
                <a:spcPts val="33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B3D91"/>
        </a:solidFill>
      </p:bgPr>
    </p:bg>
    <p:spTree>
      <p:nvGrpSpPr>
        <p:cNvPr id="1" name=""/>
        <p:cNvGrpSpPr/>
        <p:nvPr/>
      </p:nvGrpSpPr>
      <p:grpSpPr>
        <a:xfrm>
          <a:off x="0" y="0"/>
          <a:ext cx="0" cy="0"/>
          <a:chOff x="0" y="0"/>
          <a:chExt cx="0" cy="0"/>
        </a:xfrm>
      </p:grpSpPr>
      <p:grpSp>
        <p:nvGrpSpPr>
          <p:cNvPr name="Group 2" id="2"/>
          <p:cNvGrpSpPr/>
          <p:nvPr/>
        </p:nvGrpSpPr>
        <p:grpSpPr>
          <a:xfrm rot="0">
            <a:off x="224343" y="1524857"/>
            <a:ext cx="3181350" cy="2686050"/>
            <a:chOff x="0" y="0"/>
            <a:chExt cx="721712" cy="609350"/>
          </a:xfrm>
        </p:grpSpPr>
        <p:sp>
          <p:nvSpPr>
            <p:cNvPr name="Freeform 3" id="3"/>
            <p:cNvSpPr/>
            <p:nvPr/>
          </p:nvSpPr>
          <p:spPr>
            <a:xfrm flipH="false" flipV="false" rot="0">
              <a:off x="0" y="0"/>
              <a:ext cx="721712" cy="609349"/>
            </a:xfrm>
            <a:custGeom>
              <a:avLst/>
              <a:gdLst/>
              <a:ahLst/>
              <a:cxnLst/>
              <a:rect r="r" b="b" t="t" l="l"/>
              <a:pathLst>
                <a:path h="609349" w="721712">
                  <a:moveTo>
                    <a:pt x="97341" y="0"/>
                  </a:moveTo>
                  <a:lnTo>
                    <a:pt x="624371" y="0"/>
                  </a:lnTo>
                  <a:cubicBezTo>
                    <a:pt x="650187" y="0"/>
                    <a:pt x="674946" y="10256"/>
                    <a:pt x="693201" y="28511"/>
                  </a:cubicBezTo>
                  <a:cubicBezTo>
                    <a:pt x="711456" y="46766"/>
                    <a:pt x="721712" y="71525"/>
                    <a:pt x="721712" y="97341"/>
                  </a:cubicBezTo>
                  <a:lnTo>
                    <a:pt x="721712" y="512008"/>
                  </a:lnTo>
                  <a:cubicBezTo>
                    <a:pt x="721712" y="565768"/>
                    <a:pt x="678131" y="609349"/>
                    <a:pt x="624371" y="609349"/>
                  </a:cubicBezTo>
                  <a:lnTo>
                    <a:pt x="97341" y="609349"/>
                  </a:lnTo>
                  <a:cubicBezTo>
                    <a:pt x="43581" y="609349"/>
                    <a:pt x="0" y="565768"/>
                    <a:pt x="0" y="512008"/>
                  </a:cubicBezTo>
                  <a:lnTo>
                    <a:pt x="0" y="97341"/>
                  </a:lnTo>
                  <a:cubicBezTo>
                    <a:pt x="0" y="43581"/>
                    <a:pt x="43581" y="0"/>
                    <a:pt x="97341" y="0"/>
                  </a:cubicBezTo>
                  <a:close/>
                </a:path>
              </a:pathLst>
            </a:custGeom>
            <a:blipFill>
              <a:blip r:embed="rId2"/>
              <a:stretch>
                <a:fillRect l="-256" t="0" r="-256" b="0"/>
              </a:stretch>
            </a:blipFill>
            <a:ln w="19050" cap="rnd">
              <a:solidFill>
                <a:srgbClr val="FFFFFF"/>
              </a:solidFill>
              <a:prstDash val="solid"/>
              <a:round/>
            </a:ln>
          </p:spPr>
        </p:sp>
      </p:grpSp>
      <p:grpSp>
        <p:nvGrpSpPr>
          <p:cNvPr name="Group 4" id="4"/>
          <p:cNvGrpSpPr/>
          <p:nvPr/>
        </p:nvGrpSpPr>
        <p:grpSpPr>
          <a:xfrm rot="0">
            <a:off x="4485461" y="1524857"/>
            <a:ext cx="2790070" cy="2355688"/>
            <a:chOff x="0" y="0"/>
            <a:chExt cx="721712" cy="609350"/>
          </a:xfrm>
        </p:grpSpPr>
        <p:sp>
          <p:nvSpPr>
            <p:cNvPr name="Freeform 5" id="5"/>
            <p:cNvSpPr/>
            <p:nvPr/>
          </p:nvSpPr>
          <p:spPr>
            <a:xfrm flipH="false" flipV="false" rot="0">
              <a:off x="0" y="0"/>
              <a:ext cx="721712" cy="609349"/>
            </a:xfrm>
            <a:custGeom>
              <a:avLst/>
              <a:gdLst/>
              <a:ahLst/>
              <a:cxnLst/>
              <a:rect r="r" b="b" t="t" l="l"/>
              <a:pathLst>
                <a:path h="609349" w="721712">
                  <a:moveTo>
                    <a:pt x="110992" y="0"/>
                  </a:moveTo>
                  <a:lnTo>
                    <a:pt x="610719" y="0"/>
                  </a:lnTo>
                  <a:cubicBezTo>
                    <a:pt x="672019" y="0"/>
                    <a:pt x="721712" y="49693"/>
                    <a:pt x="721712" y="110992"/>
                  </a:cubicBezTo>
                  <a:lnTo>
                    <a:pt x="721712" y="498357"/>
                  </a:lnTo>
                  <a:cubicBezTo>
                    <a:pt x="721712" y="559656"/>
                    <a:pt x="672019" y="609349"/>
                    <a:pt x="610719" y="609349"/>
                  </a:cubicBezTo>
                  <a:lnTo>
                    <a:pt x="110992" y="609349"/>
                  </a:lnTo>
                  <a:cubicBezTo>
                    <a:pt x="49693" y="609349"/>
                    <a:pt x="0" y="559656"/>
                    <a:pt x="0" y="498357"/>
                  </a:cubicBezTo>
                  <a:lnTo>
                    <a:pt x="0" y="110992"/>
                  </a:lnTo>
                  <a:cubicBezTo>
                    <a:pt x="0" y="49693"/>
                    <a:pt x="49693" y="0"/>
                    <a:pt x="110992" y="0"/>
                  </a:cubicBezTo>
                  <a:close/>
                </a:path>
              </a:pathLst>
            </a:custGeom>
            <a:blipFill>
              <a:blip r:embed="rId3"/>
              <a:stretch>
                <a:fillRect l="-256" t="0" r="-256" b="0"/>
              </a:stretch>
            </a:blipFill>
            <a:ln w="19050" cap="rnd">
              <a:solidFill>
                <a:srgbClr val="FFFFFF"/>
              </a:solidFill>
              <a:prstDash val="solid"/>
              <a:round/>
            </a:ln>
          </p:spPr>
        </p:sp>
      </p:grpSp>
      <p:grpSp>
        <p:nvGrpSpPr>
          <p:cNvPr name="Group 6" id="6"/>
          <p:cNvGrpSpPr/>
          <p:nvPr/>
        </p:nvGrpSpPr>
        <p:grpSpPr>
          <a:xfrm rot="0">
            <a:off x="548484" y="5833901"/>
            <a:ext cx="2533067" cy="2138697"/>
            <a:chOff x="0" y="0"/>
            <a:chExt cx="721712" cy="609350"/>
          </a:xfrm>
        </p:grpSpPr>
        <p:sp>
          <p:nvSpPr>
            <p:cNvPr name="Freeform 7" id="7"/>
            <p:cNvSpPr/>
            <p:nvPr/>
          </p:nvSpPr>
          <p:spPr>
            <a:xfrm flipH="false" flipV="false" rot="0">
              <a:off x="0" y="0"/>
              <a:ext cx="721712" cy="609349"/>
            </a:xfrm>
            <a:custGeom>
              <a:avLst/>
              <a:gdLst/>
              <a:ahLst/>
              <a:cxnLst/>
              <a:rect r="r" b="b" t="t" l="l"/>
              <a:pathLst>
                <a:path h="609349" w="721712">
                  <a:moveTo>
                    <a:pt x="122254" y="0"/>
                  </a:moveTo>
                  <a:lnTo>
                    <a:pt x="599458" y="0"/>
                  </a:lnTo>
                  <a:cubicBezTo>
                    <a:pt x="666977" y="0"/>
                    <a:pt x="721712" y="54735"/>
                    <a:pt x="721712" y="122254"/>
                  </a:cubicBezTo>
                  <a:lnTo>
                    <a:pt x="721712" y="487096"/>
                  </a:lnTo>
                  <a:cubicBezTo>
                    <a:pt x="721712" y="554615"/>
                    <a:pt x="666977" y="609349"/>
                    <a:pt x="599458" y="609349"/>
                  </a:cubicBezTo>
                  <a:lnTo>
                    <a:pt x="122254" y="609349"/>
                  </a:lnTo>
                  <a:cubicBezTo>
                    <a:pt x="54735" y="609349"/>
                    <a:pt x="0" y="554615"/>
                    <a:pt x="0" y="487096"/>
                  </a:cubicBezTo>
                  <a:lnTo>
                    <a:pt x="0" y="122254"/>
                  </a:lnTo>
                  <a:cubicBezTo>
                    <a:pt x="0" y="54735"/>
                    <a:pt x="54735" y="0"/>
                    <a:pt x="122254" y="0"/>
                  </a:cubicBezTo>
                  <a:close/>
                </a:path>
              </a:pathLst>
            </a:custGeom>
            <a:blipFill>
              <a:blip r:embed="rId4"/>
              <a:stretch>
                <a:fillRect l="-256" t="0" r="-256" b="0"/>
              </a:stretch>
            </a:blipFill>
            <a:ln w="19050" cap="rnd">
              <a:solidFill>
                <a:srgbClr val="FFFFFF"/>
              </a:solidFill>
              <a:prstDash val="solid"/>
              <a:round/>
            </a:ln>
          </p:spPr>
        </p:sp>
      </p:grpSp>
      <p:sp>
        <p:nvSpPr>
          <p:cNvPr name="Freeform 8" id="8"/>
          <p:cNvSpPr/>
          <p:nvPr/>
        </p:nvSpPr>
        <p:spPr>
          <a:xfrm flipH="false" flipV="false" rot="0">
            <a:off x="4950692" y="6273001"/>
            <a:ext cx="2250889" cy="1260498"/>
          </a:xfrm>
          <a:custGeom>
            <a:avLst/>
            <a:gdLst/>
            <a:ahLst/>
            <a:cxnLst/>
            <a:rect r="r" b="b" t="t" l="l"/>
            <a:pathLst>
              <a:path h="1260498" w="2250889">
                <a:moveTo>
                  <a:pt x="0" y="0"/>
                </a:moveTo>
                <a:lnTo>
                  <a:pt x="2250889" y="0"/>
                </a:lnTo>
                <a:lnTo>
                  <a:pt x="2250889" y="1260498"/>
                </a:lnTo>
                <a:lnTo>
                  <a:pt x="0" y="1260498"/>
                </a:lnTo>
                <a:lnTo>
                  <a:pt x="0" y="0"/>
                </a:lnTo>
                <a:close/>
              </a:path>
            </a:pathLst>
          </a:custGeom>
          <a:blipFill>
            <a:blip r:embed="rId5"/>
            <a:stretch>
              <a:fillRect l="0" t="0" r="0" b="0"/>
            </a:stretch>
          </a:blipFill>
        </p:spPr>
      </p:sp>
      <p:sp>
        <p:nvSpPr>
          <p:cNvPr name="Freeform 9" id="9"/>
          <p:cNvSpPr/>
          <p:nvPr/>
        </p:nvSpPr>
        <p:spPr>
          <a:xfrm flipH="false" flipV="false" rot="0">
            <a:off x="7911991" y="4765935"/>
            <a:ext cx="10616861" cy="5109365"/>
          </a:xfrm>
          <a:custGeom>
            <a:avLst/>
            <a:gdLst/>
            <a:ahLst/>
            <a:cxnLst/>
            <a:rect r="r" b="b" t="t" l="l"/>
            <a:pathLst>
              <a:path h="5109365" w="10616861">
                <a:moveTo>
                  <a:pt x="0" y="0"/>
                </a:moveTo>
                <a:lnTo>
                  <a:pt x="10616862" y="0"/>
                </a:lnTo>
                <a:lnTo>
                  <a:pt x="10616862" y="5109365"/>
                </a:lnTo>
                <a:lnTo>
                  <a:pt x="0" y="5109365"/>
                </a:lnTo>
                <a:lnTo>
                  <a:pt x="0" y="0"/>
                </a:lnTo>
                <a:close/>
              </a:path>
            </a:pathLst>
          </a:custGeom>
          <a:blipFill>
            <a:blip r:embed="rId6"/>
            <a:stretch>
              <a:fillRect l="0" t="0" r="0" b="0"/>
            </a:stretch>
          </a:blipFill>
        </p:spPr>
      </p:sp>
      <p:sp>
        <p:nvSpPr>
          <p:cNvPr name="Freeform 10" id="10"/>
          <p:cNvSpPr/>
          <p:nvPr/>
        </p:nvSpPr>
        <p:spPr>
          <a:xfrm flipH="false" flipV="false" rot="0">
            <a:off x="7911991" y="680382"/>
            <a:ext cx="10376009" cy="4085553"/>
          </a:xfrm>
          <a:custGeom>
            <a:avLst/>
            <a:gdLst/>
            <a:ahLst/>
            <a:cxnLst/>
            <a:rect r="r" b="b" t="t" l="l"/>
            <a:pathLst>
              <a:path h="4085553" w="10376009">
                <a:moveTo>
                  <a:pt x="0" y="0"/>
                </a:moveTo>
                <a:lnTo>
                  <a:pt x="10376009" y="0"/>
                </a:lnTo>
                <a:lnTo>
                  <a:pt x="10376009" y="4085553"/>
                </a:lnTo>
                <a:lnTo>
                  <a:pt x="0" y="4085553"/>
                </a:lnTo>
                <a:lnTo>
                  <a:pt x="0" y="0"/>
                </a:lnTo>
                <a:close/>
              </a:path>
            </a:pathLst>
          </a:custGeom>
          <a:blipFill>
            <a:blip r:embed="rId7"/>
            <a:stretch>
              <a:fillRect l="0" t="0" r="0" b="0"/>
            </a:stretch>
          </a:blipFill>
        </p:spPr>
      </p:sp>
      <p:grpSp>
        <p:nvGrpSpPr>
          <p:cNvPr name="Group 11" id="11"/>
          <p:cNvGrpSpPr/>
          <p:nvPr/>
        </p:nvGrpSpPr>
        <p:grpSpPr>
          <a:xfrm rot="0">
            <a:off x="224343" y="4438394"/>
            <a:ext cx="3181350" cy="1035570"/>
            <a:chOff x="0" y="0"/>
            <a:chExt cx="4241800" cy="1380760"/>
          </a:xfrm>
        </p:grpSpPr>
        <p:sp>
          <p:nvSpPr>
            <p:cNvPr name="TextBox 12" id="12"/>
            <p:cNvSpPr txBox="true"/>
            <p:nvPr/>
          </p:nvSpPr>
          <p:spPr>
            <a:xfrm rot="0">
              <a:off x="0" y="-19050"/>
              <a:ext cx="4241082" cy="412750"/>
            </a:xfrm>
            <a:prstGeom prst="rect">
              <a:avLst/>
            </a:prstGeom>
          </p:spPr>
          <p:txBody>
            <a:bodyPr anchor="t" rtlCol="false" tIns="0" lIns="0" bIns="0" rIns="0">
              <a:spAutoFit/>
            </a:bodyPr>
            <a:lstStyle/>
            <a:p>
              <a:pPr algn="l" marL="0" indent="0" lvl="0">
                <a:lnSpc>
                  <a:spcPts val="2338"/>
                </a:lnSpc>
                <a:spcBef>
                  <a:spcPct val="0"/>
                </a:spcBef>
              </a:pPr>
              <a:r>
                <a:rPr lang="en-US" b="true" sz="1949">
                  <a:solidFill>
                    <a:srgbClr val="D6E0F0"/>
                  </a:solidFill>
                  <a:latin typeface="Arimo Bold"/>
                  <a:ea typeface="Arimo Bold"/>
                  <a:cs typeface="Arimo Bold"/>
                  <a:sym typeface="Arimo Bold"/>
                </a:rPr>
                <a:t>Real-time AQI Gauge</a:t>
              </a:r>
            </a:p>
          </p:txBody>
        </p:sp>
        <p:sp>
          <p:nvSpPr>
            <p:cNvPr name="TextBox 13" id="13"/>
            <p:cNvSpPr txBox="true"/>
            <p:nvPr/>
          </p:nvSpPr>
          <p:spPr>
            <a:xfrm rot="0">
              <a:off x="0" y="537464"/>
              <a:ext cx="4241800" cy="843296"/>
            </a:xfrm>
            <a:prstGeom prst="rect">
              <a:avLst/>
            </a:prstGeom>
          </p:spPr>
          <p:txBody>
            <a:bodyPr anchor="t" rtlCol="false" tIns="0" lIns="0" bIns="0" rIns="0">
              <a:spAutoFit/>
            </a:bodyPr>
            <a:lstStyle/>
            <a:p>
              <a:pPr algn="l" marL="0" indent="0" lvl="0">
                <a:lnSpc>
                  <a:spcPts val="2533"/>
                </a:lnSpc>
              </a:pPr>
              <a:r>
                <a:rPr lang="en-US" sz="1949">
                  <a:solidFill>
                    <a:srgbClr val="D6E0F0"/>
                  </a:solidFill>
                  <a:latin typeface="Arimo"/>
                  <a:ea typeface="Arimo"/>
                  <a:cs typeface="Arimo"/>
                  <a:sym typeface="Arimo"/>
                </a:rPr>
                <a:t>Display current air quality status dynamically.</a:t>
              </a:r>
            </a:p>
          </p:txBody>
        </p:sp>
      </p:grpSp>
      <p:grpSp>
        <p:nvGrpSpPr>
          <p:cNvPr name="Group 14" id="14"/>
          <p:cNvGrpSpPr/>
          <p:nvPr/>
        </p:nvGrpSpPr>
        <p:grpSpPr>
          <a:xfrm rot="0">
            <a:off x="4485461" y="4248150"/>
            <a:ext cx="3181350" cy="1035570"/>
            <a:chOff x="0" y="0"/>
            <a:chExt cx="4241800" cy="1380760"/>
          </a:xfrm>
        </p:grpSpPr>
        <p:sp>
          <p:nvSpPr>
            <p:cNvPr name="TextBox 15" id="15"/>
            <p:cNvSpPr txBox="true"/>
            <p:nvPr/>
          </p:nvSpPr>
          <p:spPr>
            <a:xfrm rot="0">
              <a:off x="0" y="-19050"/>
              <a:ext cx="4241082" cy="412750"/>
            </a:xfrm>
            <a:prstGeom prst="rect">
              <a:avLst/>
            </a:prstGeom>
          </p:spPr>
          <p:txBody>
            <a:bodyPr anchor="t" rtlCol="false" tIns="0" lIns="0" bIns="0" rIns="0">
              <a:spAutoFit/>
            </a:bodyPr>
            <a:lstStyle/>
            <a:p>
              <a:pPr algn="l" marL="0" indent="0" lvl="0">
                <a:lnSpc>
                  <a:spcPts val="2338"/>
                </a:lnSpc>
                <a:spcBef>
                  <a:spcPct val="0"/>
                </a:spcBef>
              </a:pPr>
              <a:r>
                <a:rPr lang="en-US" b="true" sz="1949">
                  <a:solidFill>
                    <a:srgbClr val="D6E0F0"/>
                  </a:solidFill>
                  <a:latin typeface="Arimo Bold"/>
                  <a:ea typeface="Arimo Bold"/>
                  <a:cs typeface="Arimo Bold"/>
                  <a:sym typeface="Arimo Bold"/>
                </a:rPr>
                <a:t>7-day Forecast Cards</a:t>
              </a:r>
            </a:p>
          </p:txBody>
        </p:sp>
        <p:sp>
          <p:nvSpPr>
            <p:cNvPr name="TextBox 16" id="16"/>
            <p:cNvSpPr txBox="true"/>
            <p:nvPr/>
          </p:nvSpPr>
          <p:spPr>
            <a:xfrm rot="0">
              <a:off x="0" y="537464"/>
              <a:ext cx="4241800" cy="843296"/>
            </a:xfrm>
            <a:prstGeom prst="rect">
              <a:avLst/>
            </a:prstGeom>
          </p:spPr>
          <p:txBody>
            <a:bodyPr anchor="t" rtlCol="false" tIns="0" lIns="0" bIns="0" rIns="0">
              <a:spAutoFit/>
            </a:bodyPr>
            <a:lstStyle/>
            <a:p>
              <a:pPr algn="l" marL="0" indent="0" lvl="0">
                <a:lnSpc>
                  <a:spcPts val="2533"/>
                </a:lnSpc>
              </a:pPr>
              <a:r>
                <a:rPr lang="en-US" sz="1949">
                  <a:solidFill>
                    <a:srgbClr val="D6E0F0"/>
                  </a:solidFill>
                  <a:latin typeface="Arimo"/>
                  <a:ea typeface="Arimo"/>
                  <a:cs typeface="Arimo"/>
                  <a:sym typeface="Arimo"/>
                </a:rPr>
                <a:t>Show upcoming air quality trends visually.</a:t>
              </a:r>
            </a:p>
          </p:txBody>
        </p:sp>
      </p:grpSp>
      <p:grpSp>
        <p:nvGrpSpPr>
          <p:cNvPr name="Group 17" id="17"/>
          <p:cNvGrpSpPr/>
          <p:nvPr/>
        </p:nvGrpSpPr>
        <p:grpSpPr>
          <a:xfrm rot="0">
            <a:off x="759577" y="8334549"/>
            <a:ext cx="3181350" cy="1340023"/>
            <a:chOff x="0" y="0"/>
            <a:chExt cx="4241800" cy="1786697"/>
          </a:xfrm>
        </p:grpSpPr>
        <p:sp>
          <p:nvSpPr>
            <p:cNvPr name="TextBox 18" id="18"/>
            <p:cNvSpPr txBox="true"/>
            <p:nvPr/>
          </p:nvSpPr>
          <p:spPr>
            <a:xfrm rot="0">
              <a:off x="0" y="-19050"/>
              <a:ext cx="4241082" cy="806450"/>
            </a:xfrm>
            <a:prstGeom prst="rect">
              <a:avLst/>
            </a:prstGeom>
          </p:spPr>
          <p:txBody>
            <a:bodyPr anchor="t" rtlCol="false" tIns="0" lIns="0" bIns="0" rIns="0">
              <a:spAutoFit/>
            </a:bodyPr>
            <a:lstStyle/>
            <a:p>
              <a:pPr algn="l" marL="0" indent="0" lvl="0">
                <a:lnSpc>
                  <a:spcPts val="2338"/>
                </a:lnSpc>
                <a:spcBef>
                  <a:spcPct val="0"/>
                </a:spcBef>
              </a:pPr>
              <a:r>
                <a:rPr lang="en-US" b="true" sz="1949">
                  <a:solidFill>
                    <a:srgbClr val="D6E0F0"/>
                  </a:solidFill>
                  <a:latin typeface="Arimo Bold"/>
                  <a:ea typeface="Arimo Bold"/>
                  <a:cs typeface="Arimo Bold"/>
                  <a:sym typeface="Arimo Bold"/>
                </a:rPr>
                <a:t>Pollutant Concentration Charts</a:t>
              </a:r>
            </a:p>
          </p:txBody>
        </p:sp>
        <p:sp>
          <p:nvSpPr>
            <p:cNvPr name="TextBox 19" id="19"/>
            <p:cNvSpPr txBox="true"/>
            <p:nvPr/>
          </p:nvSpPr>
          <p:spPr>
            <a:xfrm rot="0">
              <a:off x="0" y="943401"/>
              <a:ext cx="4241800" cy="843296"/>
            </a:xfrm>
            <a:prstGeom prst="rect">
              <a:avLst/>
            </a:prstGeom>
          </p:spPr>
          <p:txBody>
            <a:bodyPr anchor="t" rtlCol="false" tIns="0" lIns="0" bIns="0" rIns="0">
              <a:spAutoFit/>
            </a:bodyPr>
            <a:lstStyle/>
            <a:p>
              <a:pPr algn="l" marL="0" indent="0" lvl="0">
                <a:lnSpc>
                  <a:spcPts val="2533"/>
                </a:lnSpc>
              </a:pPr>
              <a:r>
                <a:rPr lang="en-US" sz="1949">
                  <a:solidFill>
                    <a:srgbClr val="D6E0F0"/>
                  </a:solidFill>
                  <a:latin typeface="Arimo"/>
                  <a:ea typeface="Arimo"/>
                  <a:cs typeface="Arimo"/>
                  <a:sym typeface="Arimo"/>
                </a:rPr>
                <a:t>Analyze detailed pollutant levels effectively.</a:t>
              </a:r>
            </a:p>
          </p:txBody>
        </p:sp>
      </p:grpSp>
      <p:sp>
        <p:nvSpPr>
          <p:cNvPr name="TextBox 20" id="20"/>
          <p:cNvSpPr txBox="true"/>
          <p:nvPr/>
        </p:nvSpPr>
        <p:spPr>
          <a:xfrm rot="0">
            <a:off x="224343" y="463796"/>
            <a:ext cx="5221039" cy="1061062"/>
          </a:xfrm>
          <a:prstGeom prst="rect">
            <a:avLst/>
          </a:prstGeom>
        </p:spPr>
        <p:txBody>
          <a:bodyPr anchor="t" rtlCol="false" tIns="0" lIns="0" bIns="0" rIns="0">
            <a:spAutoFit/>
          </a:bodyPr>
          <a:lstStyle/>
          <a:p>
            <a:pPr algn="ctr">
              <a:lnSpc>
                <a:spcPts val="8387"/>
              </a:lnSpc>
              <a:spcBef>
                <a:spcPct val="0"/>
              </a:spcBef>
            </a:pPr>
            <a:r>
              <a:rPr lang="en-US" b="true" sz="6451" u="sng">
                <a:solidFill>
                  <a:srgbClr val="D6E0F0"/>
                </a:solidFill>
                <a:latin typeface="Arimo Bold"/>
                <a:ea typeface="Arimo Bold"/>
                <a:cs typeface="Arimo Bold"/>
                <a:sym typeface="Arimo Bold"/>
              </a:rPr>
              <a:t>Visualization</a:t>
            </a:r>
            <a:r>
              <a:rPr lang="en-US" sz="6451">
                <a:solidFill>
                  <a:srgbClr val="D6E0F0"/>
                </a:solidFill>
                <a:latin typeface="Arimo"/>
                <a:ea typeface="Arimo"/>
                <a:cs typeface="Arimo"/>
                <a:sym typeface="Arimo"/>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6E0F0"/>
        </a:solidFill>
      </p:bgPr>
    </p:bg>
    <p:spTree>
      <p:nvGrpSpPr>
        <p:cNvPr id="1" name=""/>
        <p:cNvGrpSpPr/>
        <p:nvPr/>
      </p:nvGrpSpPr>
      <p:grpSpPr>
        <a:xfrm>
          <a:off x="0" y="0"/>
          <a:ext cx="0" cy="0"/>
          <a:chOff x="0" y="0"/>
          <a:chExt cx="0" cy="0"/>
        </a:xfrm>
      </p:grpSpPr>
      <p:sp>
        <p:nvSpPr>
          <p:cNvPr name="TextBox 2" id="2"/>
          <p:cNvSpPr txBox="true"/>
          <p:nvPr/>
        </p:nvSpPr>
        <p:spPr>
          <a:xfrm rot="0">
            <a:off x="0" y="9910251"/>
            <a:ext cx="8474919" cy="589861"/>
          </a:xfrm>
          <a:prstGeom prst="rect">
            <a:avLst/>
          </a:prstGeom>
        </p:spPr>
        <p:txBody>
          <a:bodyPr anchor="t" rtlCol="false" tIns="0" lIns="0" bIns="0" rIns="0">
            <a:spAutoFit/>
          </a:bodyPr>
          <a:lstStyle/>
          <a:p>
            <a:pPr algn="l" marL="0" indent="0" lvl="0">
              <a:lnSpc>
                <a:spcPts val="4419"/>
              </a:lnSpc>
            </a:pPr>
          </a:p>
        </p:txBody>
      </p:sp>
      <p:sp>
        <p:nvSpPr>
          <p:cNvPr name="Freeform 3" id="3"/>
          <p:cNvSpPr/>
          <p:nvPr/>
        </p:nvSpPr>
        <p:spPr>
          <a:xfrm flipH="false" flipV="false" rot="-1268288">
            <a:off x="14795639" y="5873497"/>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1268288">
            <a:off x="-6005389" y="-6781594"/>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7655796" y="733407"/>
            <a:ext cx="10632204" cy="5565870"/>
          </a:xfrm>
          <a:custGeom>
            <a:avLst/>
            <a:gdLst/>
            <a:ahLst/>
            <a:cxnLst/>
            <a:rect r="r" b="b" t="t" l="l"/>
            <a:pathLst>
              <a:path h="5565870" w="10632204">
                <a:moveTo>
                  <a:pt x="0" y="0"/>
                </a:moveTo>
                <a:lnTo>
                  <a:pt x="10632204" y="0"/>
                </a:lnTo>
                <a:lnTo>
                  <a:pt x="10632204" y="5565871"/>
                </a:lnTo>
                <a:lnTo>
                  <a:pt x="0" y="5565871"/>
                </a:lnTo>
                <a:lnTo>
                  <a:pt x="0" y="0"/>
                </a:lnTo>
                <a:close/>
              </a:path>
            </a:pathLst>
          </a:custGeom>
          <a:blipFill>
            <a:blip r:embed="rId4"/>
            <a:stretch>
              <a:fillRect l="0" t="0" r="-6292" b="0"/>
            </a:stretch>
          </a:blipFill>
        </p:spPr>
      </p:sp>
      <p:sp>
        <p:nvSpPr>
          <p:cNvPr name="Freeform 6" id="6"/>
          <p:cNvSpPr/>
          <p:nvPr/>
        </p:nvSpPr>
        <p:spPr>
          <a:xfrm flipH="false" flipV="false" rot="0">
            <a:off x="7655796" y="6299278"/>
            <a:ext cx="10632204" cy="2698176"/>
          </a:xfrm>
          <a:custGeom>
            <a:avLst/>
            <a:gdLst/>
            <a:ahLst/>
            <a:cxnLst/>
            <a:rect r="r" b="b" t="t" l="l"/>
            <a:pathLst>
              <a:path h="2698176" w="10632204">
                <a:moveTo>
                  <a:pt x="0" y="0"/>
                </a:moveTo>
                <a:lnTo>
                  <a:pt x="10632204" y="0"/>
                </a:lnTo>
                <a:lnTo>
                  <a:pt x="10632204" y="2698175"/>
                </a:lnTo>
                <a:lnTo>
                  <a:pt x="0" y="2698175"/>
                </a:lnTo>
                <a:lnTo>
                  <a:pt x="0" y="0"/>
                </a:lnTo>
                <a:close/>
              </a:path>
            </a:pathLst>
          </a:custGeom>
          <a:blipFill>
            <a:blip r:embed="rId5"/>
            <a:stretch>
              <a:fillRect l="0" t="0" r="-6292" b="0"/>
            </a:stretch>
          </a:blipFill>
        </p:spPr>
      </p:sp>
      <p:sp>
        <p:nvSpPr>
          <p:cNvPr name="TextBox 7" id="7"/>
          <p:cNvSpPr txBox="true"/>
          <p:nvPr/>
        </p:nvSpPr>
        <p:spPr>
          <a:xfrm rot="0">
            <a:off x="-2252247" y="-28575"/>
            <a:ext cx="12979413" cy="1952625"/>
          </a:xfrm>
          <a:prstGeom prst="rect">
            <a:avLst/>
          </a:prstGeom>
        </p:spPr>
        <p:txBody>
          <a:bodyPr anchor="t" rtlCol="false" tIns="0" lIns="0" bIns="0" rIns="0">
            <a:spAutoFit/>
          </a:bodyPr>
          <a:lstStyle/>
          <a:p>
            <a:pPr algn="ctr">
              <a:lnSpc>
                <a:spcPts val="8759"/>
              </a:lnSpc>
            </a:pPr>
            <a:r>
              <a:rPr lang="en-US" b="true" sz="7299">
                <a:solidFill>
                  <a:srgbClr val="184EAB"/>
                </a:solidFill>
                <a:latin typeface="Arimo Bold"/>
                <a:ea typeface="Arimo Bold"/>
                <a:cs typeface="Arimo Bold"/>
                <a:sym typeface="Arimo Bold"/>
              </a:rPr>
              <a:t>Milestone 4</a:t>
            </a:r>
          </a:p>
          <a:p>
            <a:pPr algn="ctr">
              <a:lnSpc>
                <a:spcPts val="6480"/>
              </a:lnSpc>
              <a:spcBef>
                <a:spcPct val="0"/>
              </a:spcBef>
            </a:pPr>
            <a:r>
              <a:rPr lang="en-US" b="true" sz="5400">
                <a:solidFill>
                  <a:srgbClr val="184EAB"/>
                </a:solidFill>
                <a:latin typeface="Arimo Bold"/>
                <a:ea typeface="Arimo Bold"/>
                <a:cs typeface="Arimo Bold"/>
                <a:sym typeface="Arimo Bold"/>
              </a:rPr>
              <a:t>streamlit web dashboard </a:t>
            </a:r>
          </a:p>
        </p:txBody>
      </p:sp>
      <p:sp>
        <p:nvSpPr>
          <p:cNvPr name="TextBox 8" id="8"/>
          <p:cNvSpPr txBox="true"/>
          <p:nvPr/>
        </p:nvSpPr>
        <p:spPr>
          <a:xfrm rot="0">
            <a:off x="402918" y="3035120"/>
            <a:ext cx="6560416" cy="6610731"/>
          </a:xfrm>
          <a:prstGeom prst="rect">
            <a:avLst/>
          </a:prstGeom>
        </p:spPr>
        <p:txBody>
          <a:bodyPr anchor="t" rtlCol="false" tIns="0" lIns="0" bIns="0" rIns="0">
            <a:spAutoFit/>
          </a:bodyPr>
          <a:lstStyle/>
          <a:p>
            <a:pPr algn="just">
              <a:lnSpc>
                <a:spcPts val="5232"/>
              </a:lnSpc>
            </a:pPr>
            <a:r>
              <a:rPr lang="en-US" b="true" sz="4800" spc="-326">
                <a:solidFill>
                  <a:srgbClr val="184EAB"/>
                </a:solidFill>
                <a:latin typeface="Arimo Bold"/>
                <a:ea typeface="Arimo Bold"/>
                <a:cs typeface="Arimo Bold"/>
                <a:sym typeface="Arimo Bold"/>
              </a:rPr>
              <a:t>1.Interactive UI to select station, timeframe, and forecast variable.</a:t>
            </a:r>
          </a:p>
          <a:p>
            <a:pPr algn="just">
              <a:lnSpc>
                <a:spcPts val="5232"/>
              </a:lnSpc>
            </a:pPr>
            <a:r>
              <a:rPr lang="en-US" b="true" sz="4800" spc="-326">
                <a:solidFill>
                  <a:srgbClr val="184EAB"/>
                </a:solidFill>
                <a:latin typeface="Arimo Bold"/>
                <a:ea typeface="Arimo Bold"/>
                <a:cs typeface="Arimo Bold"/>
                <a:sym typeface="Arimo Bold"/>
              </a:rPr>
              <a:t></a:t>
            </a:r>
          </a:p>
          <a:p>
            <a:pPr algn="just">
              <a:lnSpc>
                <a:spcPts val="5232"/>
              </a:lnSpc>
            </a:pPr>
            <a:r>
              <a:rPr lang="en-US" b="true" sz="4800" spc="-326">
                <a:solidFill>
                  <a:srgbClr val="184EAB"/>
                </a:solidFill>
                <a:latin typeface="Arimo Bold"/>
                <a:ea typeface="Arimo Bold"/>
                <a:cs typeface="Arimo Bold"/>
                <a:sym typeface="Arimo Bold"/>
              </a:rPr>
              <a:t>• Display AQI gauge, line plots, and alerts.</a:t>
            </a:r>
          </a:p>
          <a:p>
            <a:pPr algn="just">
              <a:lnSpc>
                <a:spcPts val="5232"/>
              </a:lnSpc>
            </a:pPr>
          </a:p>
          <a:p>
            <a:pPr algn="just">
              <a:lnSpc>
                <a:spcPts val="5232"/>
              </a:lnSpc>
            </a:pPr>
            <a:r>
              <a:rPr lang="en-US" b="true" sz="4800" spc="-326">
                <a:solidFill>
                  <a:srgbClr val="184EAB"/>
                </a:solidFill>
                <a:latin typeface="Arimo Bold"/>
                <a:ea typeface="Arimo Bold"/>
                <a:cs typeface="Arimo Bold"/>
                <a:sym typeface="Arimo Bold"/>
              </a:rPr>
              <a:t>• Admin interface to upload new data and retrain models.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6E0F0"/>
        </a:solidFill>
      </p:bgPr>
    </p:bg>
    <p:spTree>
      <p:nvGrpSpPr>
        <p:cNvPr id="1" name=""/>
        <p:cNvGrpSpPr/>
        <p:nvPr/>
      </p:nvGrpSpPr>
      <p:grpSpPr>
        <a:xfrm>
          <a:off x="0" y="0"/>
          <a:ext cx="0" cy="0"/>
          <a:chOff x="0" y="0"/>
          <a:chExt cx="0" cy="0"/>
        </a:xfrm>
      </p:grpSpPr>
      <p:sp>
        <p:nvSpPr>
          <p:cNvPr name="Freeform 2" id="2"/>
          <p:cNvSpPr/>
          <p:nvPr/>
        </p:nvSpPr>
        <p:spPr>
          <a:xfrm flipH="false" flipV="false" rot="0">
            <a:off x="2201357" y="346694"/>
            <a:ext cx="14842388" cy="8911606"/>
          </a:xfrm>
          <a:custGeom>
            <a:avLst/>
            <a:gdLst/>
            <a:ahLst/>
            <a:cxnLst/>
            <a:rect r="r" b="b" t="t" l="l"/>
            <a:pathLst>
              <a:path h="8911606" w="14842388">
                <a:moveTo>
                  <a:pt x="0" y="0"/>
                </a:moveTo>
                <a:lnTo>
                  <a:pt x="14842388" y="0"/>
                </a:lnTo>
                <a:lnTo>
                  <a:pt x="14842388" y="8911606"/>
                </a:lnTo>
                <a:lnTo>
                  <a:pt x="0" y="8911606"/>
                </a:lnTo>
                <a:lnTo>
                  <a:pt x="0" y="0"/>
                </a:lnTo>
                <a:close/>
              </a:path>
            </a:pathLst>
          </a:custGeom>
          <a:blipFill>
            <a:blip r:embed="rId2"/>
            <a:stretch>
              <a:fillRect l="-2326" t="-1530" r="-2326"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6E0F0"/>
        </a:solidFill>
      </p:bgPr>
    </p:bg>
    <p:spTree>
      <p:nvGrpSpPr>
        <p:cNvPr id="1" name=""/>
        <p:cNvGrpSpPr/>
        <p:nvPr/>
      </p:nvGrpSpPr>
      <p:grpSpPr>
        <a:xfrm>
          <a:off x="0" y="0"/>
          <a:ext cx="0" cy="0"/>
          <a:chOff x="0" y="0"/>
          <a:chExt cx="0" cy="0"/>
        </a:xfrm>
      </p:grpSpPr>
      <p:sp>
        <p:nvSpPr>
          <p:cNvPr name="Freeform 2" id="2"/>
          <p:cNvSpPr/>
          <p:nvPr/>
        </p:nvSpPr>
        <p:spPr>
          <a:xfrm flipH="false" flipV="false" rot="9300848">
            <a:off x="12064338" y="5278644"/>
            <a:ext cx="13730046" cy="12931207"/>
          </a:xfrm>
          <a:custGeom>
            <a:avLst/>
            <a:gdLst/>
            <a:ahLst/>
            <a:cxnLst/>
            <a:rect r="r" b="b" t="t" l="l"/>
            <a:pathLst>
              <a:path h="12931207" w="13730046">
                <a:moveTo>
                  <a:pt x="0" y="0"/>
                </a:moveTo>
                <a:lnTo>
                  <a:pt x="13730046" y="0"/>
                </a:lnTo>
                <a:lnTo>
                  <a:pt x="13730046" y="12931207"/>
                </a:lnTo>
                <a:lnTo>
                  <a:pt x="0" y="129312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666750" y="838200"/>
            <a:ext cx="12944475" cy="1166494"/>
          </a:xfrm>
          <a:prstGeom prst="rect">
            <a:avLst/>
          </a:prstGeom>
        </p:spPr>
        <p:txBody>
          <a:bodyPr anchor="t" rtlCol="false" tIns="0" lIns="0" bIns="0" rIns="0">
            <a:spAutoFit/>
          </a:bodyPr>
          <a:lstStyle/>
          <a:p>
            <a:pPr algn="l" marL="0" indent="0" lvl="0">
              <a:lnSpc>
                <a:spcPts val="8799"/>
              </a:lnSpc>
            </a:pPr>
            <a:r>
              <a:rPr lang="en-US" sz="8799">
                <a:solidFill>
                  <a:srgbClr val="0B3D91"/>
                </a:solidFill>
                <a:latin typeface="Gilda Display"/>
                <a:ea typeface="Gilda Display"/>
                <a:cs typeface="Gilda Display"/>
                <a:sym typeface="Gilda Displa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6E0F0"/>
        </a:solidFill>
      </p:bgPr>
    </p:bg>
    <p:spTree>
      <p:nvGrpSpPr>
        <p:cNvPr id="1" name=""/>
        <p:cNvGrpSpPr/>
        <p:nvPr/>
      </p:nvGrpSpPr>
      <p:grpSpPr>
        <a:xfrm>
          <a:off x="0" y="0"/>
          <a:ext cx="0" cy="0"/>
          <a:chOff x="0" y="0"/>
          <a:chExt cx="0" cy="0"/>
        </a:xfrm>
      </p:grpSpPr>
      <p:sp>
        <p:nvSpPr>
          <p:cNvPr name="TextBox 2" id="2"/>
          <p:cNvSpPr txBox="true"/>
          <p:nvPr/>
        </p:nvSpPr>
        <p:spPr>
          <a:xfrm rot="0">
            <a:off x="239050" y="574823"/>
            <a:ext cx="17714409" cy="9534525"/>
          </a:xfrm>
          <a:prstGeom prst="rect">
            <a:avLst/>
          </a:prstGeom>
        </p:spPr>
        <p:txBody>
          <a:bodyPr anchor="t" rtlCol="false" tIns="0" lIns="0" bIns="0" rIns="0">
            <a:spAutoFit/>
          </a:bodyPr>
          <a:lstStyle/>
          <a:p>
            <a:pPr algn="just">
              <a:lnSpc>
                <a:spcPts val="3797"/>
              </a:lnSpc>
            </a:pPr>
          </a:p>
          <a:p>
            <a:pPr algn="just">
              <a:lnSpc>
                <a:spcPts val="3797"/>
              </a:lnSpc>
            </a:pPr>
          </a:p>
          <a:p>
            <a:pPr algn="just">
              <a:lnSpc>
                <a:spcPts val="3797"/>
              </a:lnSpc>
              <a:spcBef>
                <a:spcPct val="0"/>
              </a:spcBef>
            </a:pPr>
            <a:r>
              <a:rPr lang="en-US" b="true" sz="3164">
                <a:solidFill>
                  <a:srgbClr val="000000"/>
                </a:solidFill>
                <a:latin typeface="Arimo Bold"/>
                <a:ea typeface="Arimo Bold"/>
                <a:cs typeface="Arimo Bold"/>
                <a:sym typeface="Arimo Bold"/>
              </a:rPr>
              <a:t>Project details</a:t>
            </a:r>
          </a:p>
          <a:p>
            <a:pPr algn="just">
              <a:lnSpc>
                <a:spcPts val="5237"/>
              </a:lnSpc>
              <a:spcBef>
                <a:spcPct val="0"/>
              </a:spcBef>
            </a:pPr>
            <a:r>
              <a:rPr lang="en-US" b="true" sz="4364">
                <a:solidFill>
                  <a:srgbClr val="000000"/>
                </a:solidFill>
                <a:latin typeface="Arimo Bold"/>
                <a:ea typeface="Arimo Bold"/>
                <a:cs typeface="Arimo Bold"/>
                <a:sym typeface="Arimo Bold"/>
              </a:rPr>
              <a:t>Project Title: </a:t>
            </a:r>
            <a:r>
              <a:rPr lang="en-US" b="true" sz="4364">
                <a:solidFill>
                  <a:srgbClr val="184EAB"/>
                </a:solidFill>
                <a:latin typeface="Arimo Bold"/>
                <a:ea typeface="Arimo Bold"/>
                <a:cs typeface="Arimo Bold"/>
                <a:sym typeface="Arimo Bold"/>
              </a:rPr>
              <a:t>Air Quality Forecasting Project</a:t>
            </a:r>
          </a:p>
          <a:p>
            <a:pPr algn="just">
              <a:lnSpc>
                <a:spcPts val="3917"/>
              </a:lnSpc>
              <a:spcBef>
                <a:spcPct val="0"/>
              </a:spcBef>
            </a:pPr>
            <a:r>
              <a:rPr lang="en-US" b="true" sz="3264">
                <a:solidFill>
                  <a:srgbClr val="000000"/>
                </a:solidFill>
                <a:latin typeface="Arimo Bold"/>
                <a:ea typeface="Arimo Bold"/>
                <a:cs typeface="Arimo Bold"/>
                <a:sym typeface="Arimo Bold"/>
              </a:rPr>
              <a:t>Purpose: </a:t>
            </a:r>
          </a:p>
          <a:p>
            <a:pPr algn="just">
              <a:lnSpc>
                <a:spcPts val="3917"/>
              </a:lnSpc>
              <a:spcBef>
                <a:spcPct val="0"/>
              </a:spcBef>
            </a:pPr>
            <a:r>
              <a:rPr lang="en-US" sz="3264">
                <a:solidFill>
                  <a:srgbClr val="0B3D91"/>
                </a:solidFill>
                <a:latin typeface="Arimo"/>
                <a:ea typeface="Arimo"/>
                <a:cs typeface="Arimo"/>
                <a:sym typeface="Arimo"/>
              </a:rPr>
              <a:t>This project addresses the significant health and environmental risks posed by air pollution in urban areas. By developing a time series forecasting system, it aims to predict Air Quality Index (AQI) and pollutant levels, aiding authorities and the public in making timely and informed decisions to promote healthier city environments.</a:t>
            </a:r>
          </a:p>
          <a:p>
            <a:pPr algn="just">
              <a:lnSpc>
                <a:spcPts val="3917"/>
              </a:lnSpc>
              <a:spcBef>
                <a:spcPct val="0"/>
              </a:spcBef>
            </a:pPr>
          </a:p>
          <a:p>
            <a:pPr algn="just">
              <a:lnSpc>
                <a:spcPts val="3917"/>
              </a:lnSpc>
              <a:spcBef>
                <a:spcPct val="0"/>
              </a:spcBef>
            </a:pPr>
            <a:r>
              <a:rPr lang="en-US" sz="3264">
                <a:solidFill>
                  <a:srgbClr val="000000"/>
                </a:solidFill>
                <a:latin typeface="Arimo"/>
                <a:ea typeface="Arimo"/>
                <a:cs typeface="Arimo"/>
                <a:sym typeface="Arimo"/>
              </a:rPr>
              <a:t>Tools and Technologies: </a:t>
            </a:r>
            <a:r>
              <a:rPr lang="en-US" sz="3264">
                <a:solidFill>
                  <a:srgbClr val="0B3D91"/>
                </a:solidFill>
                <a:latin typeface="Arimo"/>
                <a:ea typeface="Arimo"/>
                <a:cs typeface="Arimo"/>
                <a:sym typeface="Arimo"/>
              </a:rPr>
              <a:t>Streamlit, Python</a:t>
            </a:r>
          </a:p>
          <a:p>
            <a:pPr algn="just">
              <a:lnSpc>
                <a:spcPts val="3917"/>
              </a:lnSpc>
              <a:spcBef>
                <a:spcPct val="0"/>
              </a:spcBef>
            </a:pPr>
          </a:p>
          <a:p>
            <a:pPr algn="just">
              <a:lnSpc>
                <a:spcPts val="3917"/>
              </a:lnSpc>
              <a:spcBef>
                <a:spcPct val="0"/>
              </a:spcBef>
            </a:pPr>
            <a:r>
              <a:rPr lang="en-US" sz="3264">
                <a:solidFill>
                  <a:srgbClr val="000000"/>
                </a:solidFill>
                <a:latin typeface="Arimo"/>
                <a:ea typeface="Arimo"/>
                <a:cs typeface="Arimo"/>
                <a:sym typeface="Arimo"/>
              </a:rPr>
              <a:t>Mentor:</a:t>
            </a:r>
            <a:r>
              <a:rPr lang="en-US" sz="3264">
                <a:solidFill>
                  <a:srgbClr val="0B3D91"/>
                </a:solidFill>
                <a:latin typeface="Arimo"/>
                <a:ea typeface="Arimo"/>
                <a:cs typeface="Arimo"/>
                <a:sym typeface="Arimo"/>
              </a:rPr>
              <a:t> Ms. Umme Asma S</a:t>
            </a:r>
          </a:p>
          <a:p>
            <a:pPr algn="just">
              <a:lnSpc>
                <a:spcPts val="3917"/>
              </a:lnSpc>
              <a:spcBef>
                <a:spcPct val="0"/>
              </a:spcBef>
            </a:pPr>
          </a:p>
          <a:p>
            <a:pPr algn="just">
              <a:lnSpc>
                <a:spcPts val="3917"/>
              </a:lnSpc>
              <a:spcBef>
                <a:spcPct val="0"/>
              </a:spcBef>
            </a:pPr>
            <a:r>
              <a:rPr lang="en-US" sz="3264">
                <a:solidFill>
                  <a:srgbClr val="000000"/>
                </a:solidFill>
                <a:latin typeface="Arimo"/>
                <a:ea typeface="Arimo"/>
                <a:cs typeface="Arimo"/>
                <a:sym typeface="Arimo"/>
              </a:rPr>
              <a:t>Batch Number: </a:t>
            </a:r>
            <a:r>
              <a:rPr lang="en-US" sz="3264">
                <a:solidFill>
                  <a:srgbClr val="0B3D91"/>
                </a:solidFill>
                <a:latin typeface="Arimo"/>
                <a:ea typeface="Arimo"/>
                <a:cs typeface="Arimo"/>
                <a:sym typeface="Arimo"/>
              </a:rPr>
              <a:t>3</a:t>
            </a:r>
          </a:p>
          <a:p>
            <a:pPr algn="just">
              <a:lnSpc>
                <a:spcPts val="3917"/>
              </a:lnSpc>
              <a:spcBef>
                <a:spcPct val="0"/>
              </a:spcBef>
            </a:pPr>
          </a:p>
          <a:p>
            <a:pPr algn="just">
              <a:lnSpc>
                <a:spcPts val="3917"/>
              </a:lnSpc>
              <a:spcBef>
                <a:spcPct val="0"/>
              </a:spcBef>
            </a:pPr>
            <a:r>
              <a:rPr lang="en-US" sz="3264">
                <a:solidFill>
                  <a:srgbClr val="000000"/>
                </a:solidFill>
                <a:latin typeface="Arimo"/>
                <a:ea typeface="Arimo"/>
                <a:cs typeface="Arimo"/>
                <a:sym typeface="Arimo"/>
              </a:rPr>
              <a:t>Start Date: </a:t>
            </a:r>
            <a:r>
              <a:rPr lang="en-US" sz="3264">
                <a:solidFill>
                  <a:srgbClr val="0B3D91"/>
                </a:solidFill>
                <a:latin typeface="Arimo"/>
                <a:ea typeface="Arimo"/>
                <a:cs typeface="Arimo"/>
                <a:sym typeface="Arimo"/>
              </a:rPr>
              <a:t>22 September 2025</a:t>
            </a:r>
          </a:p>
          <a:p>
            <a:pPr algn="just">
              <a:lnSpc>
                <a:spcPts val="3917"/>
              </a:lnSpc>
              <a:spcBef>
                <a:spcPct val="0"/>
              </a:spcBef>
            </a:pPr>
          </a:p>
          <a:p>
            <a:pPr algn="just">
              <a:lnSpc>
                <a:spcPts val="3917"/>
              </a:lnSpc>
              <a:spcBef>
                <a:spcPct val="0"/>
              </a:spcBef>
            </a:pPr>
            <a:r>
              <a:rPr lang="en-US" sz="3264">
                <a:solidFill>
                  <a:srgbClr val="000000"/>
                </a:solidFill>
                <a:latin typeface="Arimo"/>
                <a:ea typeface="Arimo"/>
                <a:cs typeface="Arimo"/>
                <a:sym typeface="Arimo"/>
              </a:rPr>
              <a:t>Intern Name:</a:t>
            </a:r>
            <a:r>
              <a:rPr lang="en-US" sz="3264">
                <a:solidFill>
                  <a:srgbClr val="0B3D91"/>
                </a:solidFill>
                <a:latin typeface="Arimo"/>
                <a:ea typeface="Arimo"/>
                <a:cs typeface="Arimo"/>
                <a:sym typeface="Arimo"/>
              </a:rPr>
              <a:t> Payal Rawat</a:t>
            </a:r>
          </a:p>
        </p:txBody>
      </p:sp>
      <p:sp>
        <p:nvSpPr>
          <p:cNvPr name="Freeform 3" id="3"/>
          <p:cNvSpPr/>
          <p:nvPr/>
        </p:nvSpPr>
        <p:spPr>
          <a:xfrm flipH="false" flipV="false" rot="0">
            <a:off x="3620371" y="0"/>
            <a:ext cx="10191546" cy="1936394"/>
          </a:xfrm>
          <a:custGeom>
            <a:avLst/>
            <a:gdLst/>
            <a:ahLst/>
            <a:cxnLst/>
            <a:rect r="r" b="b" t="t" l="l"/>
            <a:pathLst>
              <a:path h="1936394" w="10191546">
                <a:moveTo>
                  <a:pt x="0" y="0"/>
                </a:moveTo>
                <a:lnTo>
                  <a:pt x="10191546" y="0"/>
                </a:lnTo>
                <a:lnTo>
                  <a:pt x="10191546" y="1936394"/>
                </a:lnTo>
                <a:lnTo>
                  <a:pt x="0" y="1936394"/>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6E0F0"/>
        </a:solidFill>
      </p:bgPr>
    </p:bg>
    <p:spTree>
      <p:nvGrpSpPr>
        <p:cNvPr id="1" name=""/>
        <p:cNvGrpSpPr/>
        <p:nvPr/>
      </p:nvGrpSpPr>
      <p:grpSpPr>
        <a:xfrm>
          <a:off x="0" y="0"/>
          <a:ext cx="0" cy="0"/>
          <a:chOff x="0" y="0"/>
          <a:chExt cx="0" cy="0"/>
        </a:xfrm>
      </p:grpSpPr>
      <p:grpSp>
        <p:nvGrpSpPr>
          <p:cNvPr name="Group 2" id="2"/>
          <p:cNvGrpSpPr/>
          <p:nvPr/>
        </p:nvGrpSpPr>
        <p:grpSpPr>
          <a:xfrm rot="0">
            <a:off x="1321423" y="764121"/>
            <a:ext cx="15755084" cy="2875924"/>
            <a:chOff x="0" y="0"/>
            <a:chExt cx="21006779" cy="3834565"/>
          </a:xfrm>
        </p:grpSpPr>
        <p:sp>
          <p:nvSpPr>
            <p:cNvPr name="TextBox 3" id="3"/>
            <p:cNvSpPr txBox="true"/>
            <p:nvPr/>
          </p:nvSpPr>
          <p:spPr>
            <a:xfrm rot="0">
              <a:off x="0" y="123825"/>
              <a:ext cx="21006779" cy="1278266"/>
            </a:xfrm>
            <a:prstGeom prst="rect">
              <a:avLst/>
            </a:prstGeom>
          </p:spPr>
          <p:txBody>
            <a:bodyPr anchor="t" rtlCol="false" tIns="0" lIns="0" bIns="0" rIns="0">
              <a:spAutoFit/>
            </a:bodyPr>
            <a:lstStyle/>
            <a:p>
              <a:pPr algn="l" marL="0" indent="0" lvl="0">
                <a:lnSpc>
                  <a:spcPts val="6900"/>
                </a:lnSpc>
              </a:pPr>
              <a:r>
                <a:rPr lang="en-US" sz="6900">
                  <a:solidFill>
                    <a:srgbClr val="0B3D91"/>
                  </a:solidFill>
                  <a:latin typeface="Shrikhand"/>
                  <a:ea typeface="Shrikhand"/>
                  <a:cs typeface="Shrikhand"/>
                  <a:sym typeface="Shrikhand"/>
                </a:rPr>
                <a:t>Problem Statement</a:t>
              </a:r>
            </a:p>
          </p:txBody>
        </p:sp>
        <p:sp>
          <p:nvSpPr>
            <p:cNvPr name="TextBox 4" id="4"/>
            <p:cNvSpPr txBox="true"/>
            <p:nvPr/>
          </p:nvSpPr>
          <p:spPr>
            <a:xfrm rot="0">
              <a:off x="0" y="1986715"/>
              <a:ext cx="21006779" cy="1847850"/>
            </a:xfrm>
            <a:prstGeom prst="rect">
              <a:avLst/>
            </a:prstGeom>
          </p:spPr>
          <p:txBody>
            <a:bodyPr anchor="t" rtlCol="false" tIns="0" lIns="0" bIns="0" rIns="0">
              <a:spAutoFit/>
            </a:bodyPr>
            <a:lstStyle/>
            <a:p>
              <a:pPr algn="l" marL="0" indent="0" lvl="0">
                <a:lnSpc>
                  <a:spcPts val="3600"/>
                </a:lnSpc>
              </a:pPr>
              <a:r>
                <a:rPr lang="en-US" sz="3000">
                  <a:solidFill>
                    <a:srgbClr val="184EAB"/>
                  </a:solidFill>
                  <a:latin typeface="Arimo"/>
                  <a:ea typeface="Arimo"/>
                  <a:cs typeface="Arimo"/>
                  <a:sym typeface="Arimo"/>
                </a:rPr>
                <a:t>A</a:t>
              </a:r>
              <a:r>
                <a:rPr lang="en-US" b="true" sz="3000">
                  <a:solidFill>
                    <a:srgbClr val="184EAB"/>
                  </a:solidFill>
                  <a:latin typeface="Arimo Bold"/>
                  <a:ea typeface="Arimo Bold"/>
                  <a:cs typeface="Arimo Bold"/>
                  <a:sym typeface="Arimo Bold"/>
                </a:rPr>
                <a:t>ir pollution is a growing concern in urban environments, directly impacting human health and environmental quality. Accurate forecasting of air quality can help authorities take preventive measures, issue warnings, and inform the public. </a:t>
              </a:r>
            </a:p>
          </p:txBody>
        </p:sp>
      </p:grpSp>
      <p:sp>
        <p:nvSpPr>
          <p:cNvPr name="Freeform 5" id="5"/>
          <p:cNvSpPr/>
          <p:nvPr/>
        </p:nvSpPr>
        <p:spPr>
          <a:xfrm flipH="false" flipV="false" rot="-1268288">
            <a:off x="14795639" y="5873497"/>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1268288">
            <a:off x="-5775392" y="-6781594"/>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7" id="7"/>
          <p:cNvSpPr/>
          <p:nvPr/>
        </p:nvSpPr>
        <p:spPr>
          <a:xfrm flipH="false" flipV="false" rot="0">
            <a:off x="780620" y="5143500"/>
            <a:ext cx="2958036" cy="1970052"/>
          </a:xfrm>
          <a:custGeom>
            <a:avLst/>
            <a:gdLst/>
            <a:ahLst/>
            <a:cxnLst/>
            <a:rect r="r" b="b" t="t" l="l"/>
            <a:pathLst>
              <a:path h="1970052" w="2958036">
                <a:moveTo>
                  <a:pt x="0" y="0"/>
                </a:moveTo>
                <a:lnTo>
                  <a:pt x="2958036" y="0"/>
                </a:lnTo>
                <a:lnTo>
                  <a:pt x="2958036" y="1970052"/>
                </a:lnTo>
                <a:lnTo>
                  <a:pt x="0" y="1970052"/>
                </a:lnTo>
                <a:lnTo>
                  <a:pt x="0" y="0"/>
                </a:lnTo>
                <a:close/>
              </a:path>
            </a:pathLst>
          </a:custGeom>
          <a:blipFill>
            <a:blip r:embed="rId4"/>
            <a:stretch>
              <a:fillRect l="0" t="0" r="0" b="0"/>
            </a:stretch>
          </a:blipFill>
        </p:spPr>
      </p:sp>
      <p:sp>
        <p:nvSpPr>
          <p:cNvPr name="TextBox 8" id="8"/>
          <p:cNvSpPr txBox="true"/>
          <p:nvPr/>
        </p:nvSpPr>
        <p:spPr>
          <a:xfrm rot="0">
            <a:off x="780620" y="4395436"/>
            <a:ext cx="4360813" cy="476250"/>
          </a:xfrm>
          <a:prstGeom prst="rect">
            <a:avLst/>
          </a:prstGeom>
        </p:spPr>
        <p:txBody>
          <a:bodyPr anchor="t" rtlCol="false" tIns="0" lIns="0" bIns="0" rIns="0">
            <a:spAutoFit/>
          </a:bodyPr>
          <a:lstStyle/>
          <a:p>
            <a:pPr algn="ctr">
              <a:lnSpc>
                <a:spcPts val="3600"/>
              </a:lnSpc>
              <a:spcBef>
                <a:spcPct val="0"/>
              </a:spcBef>
            </a:pPr>
            <a:r>
              <a:rPr lang="en-US" b="true" sz="3000" u="sng">
                <a:solidFill>
                  <a:srgbClr val="1800AD"/>
                </a:solidFill>
                <a:latin typeface="Arimo Bold"/>
                <a:ea typeface="Arimo Bold"/>
                <a:cs typeface="Arimo Bold"/>
                <a:sym typeface="Arimo Bold"/>
              </a:rPr>
              <a:t>Sources of air pollution</a:t>
            </a:r>
            <a:r>
              <a:rPr lang="en-US" b="true" sz="3000">
                <a:solidFill>
                  <a:srgbClr val="000000"/>
                </a:solidFill>
                <a:latin typeface="Arimo Bold"/>
                <a:ea typeface="Arimo Bold"/>
                <a:cs typeface="Arimo Bold"/>
                <a:sym typeface="Arimo Bold"/>
              </a:rPr>
              <a:t> </a:t>
            </a:r>
          </a:p>
        </p:txBody>
      </p:sp>
      <p:sp>
        <p:nvSpPr>
          <p:cNvPr name="TextBox 9" id="9"/>
          <p:cNvSpPr txBox="true"/>
          <p:nvPr/>
        </p:nvSpPr>
        <p:spPr>
          <a:xfrm rot="0">
            <a:off x="727711" y="7494552"/>
            <a:ext cx="3048000" cy="476250"/>
          </a:xfrm>
          <a:prstGeom prst="rect">
            <a:avLst/>
          </a:prstGeom>
        </p:spPr>
        <p:txBody>
          <a:bodyPr anchor="t" rtlCol="false" tIns="0" lIns="0" bIns="0" rIns="0">
            <a:spAutoFit/>
          </a:bodyPr>
          <a:lstStyle/>
          <a:p>
            <a:pPr algn="ctr">
              <a:lnSpc>
                <a:spcPts val="3600"/>
              </a:lnSpc>
              <a:spcBef>
                <a:spcPct val="0"/>
              </a:spcBef>
            </a:pPr>
            <a:r>
              <a:rPr lang="en-US" b="true" sz="3000">
                <a:solidFill>
                  <a:srgbClr val="000000"/>
                </a:solidFill>
                <a:latin typeface="Arimo Bold"/>
                <a:ea typeface="Arimo Bold"/>
                <a:cs typeface="Arimo Bold"/>
                <a:sym typeface="Arimo Bold"/>
              </a:rPr>
              <a:t>Industrialization</a:t>
            </a:r>
            <a:r>
              <a:rPr lang="en-US" b="true" sz="3000">
                <a:solidFill>
                  <a:srgbClr val="000000"/>
                </a:solidFill>
                <a:latin typeface="Arimo Bold"/>
                <a:ea typeface="Arimo Bold"/>
                <a:cs typeface="Arimo Bold"/>
                <a:sym typeface="Arimo Bold"/>
              </a:rPr>
              <a:t>t</a:t>
            </a:r>
          </a:p>
        </p:txBody>
      </p:sp>
      <p:sp>
        <p:nvSpPr>
          <p:cNvPr name="TextBox 10" id="10"/>
          <p:cNvSpPr txBox="true"/>
          <p:nvPr/>
        </p:nvSpPr>
        <p:spPr>
          <a:xfrm rot="0">
            <a:off x="727711" y="8227977"/>
            <a:ext cx="3302496" cy="476250"/>
          </a:xfrm>
          <a:prstGeom prst="rect">
            <a:avLst/>
          </a:prstGeom>
        </p:spPr>
        <p:txBody>
          <a:bodyPr anchor="t" rtlCol="false" tIns="0" lIns="0" bIns="0" rIns="0">
            <a:spAutoFit/>
          </a:bodyPr>
          <a:lstStyle/>
          <a:p>
            <a:pPr algn="ctr">
              <a:lnSpc>
                <a:spcPts val="3600"/>
              </a:lnSpc>
              <a:spcBef>
                <a:spcPct val="0"/>
              </a:spcBef>
            </a:pPr>
            <a:r>
              <a:rPr lang="en-US" b="true" sz="3000">
                <a:solidFill>
                  <a:srgbClr val="000000"/>
                </a:solidFill>
                <a:latin typeface="Arimo Bold"/>
                <a:ea typeface="Arimo Bold"/>
                <a:cs typeface="Arimo Bold"/>
                <a:sym typeface="Arimo Bold"/>
              </a:rPr>
              <a:t>traffic congestion </a:t>
            </a:r>
          </a:p>
        </p:txBody>
      </p:sp>
      <p:sp>
        <p:nvSpPr>
          <p:cNvPr name="TextBox 11" id="11"/>
          <p:cNvSpPr txBox="true"/>
          <p:nvPr/>
        </p:nvSpPr>
        <p:spPr>
          <a:xfrm rot="0">
            <a:off x="727711" y="8961402"/>
            <a:ext cx="2096095" cy="476250"/>
          </a:xfrm>
          <a:prstGeom prst="rect">
            <a:avLst/>
          </a:prstGeom>
        </p:spPr>
        <p:txBody>
          <a:bodyPr anchor="t" rtlCol="false" tIns="0" lIns="0" bIns="0" rIns="0">
            <a:spAutoFit/>
          </a:bodyPr>
          <a:lstStyle/>
          <a:p>
            <a:pPr algn="ctr">
              <a:lnSpc>
                <a:spcPts val="3600"/>
              </a:lnSpc>
              <a:spcBef>
                <a:spcPct val="0"/>
              </a:spcBef>
            </a:pPr>
            <a:r>
              <a:rPr lang="en-US" b="true" sz="3000">
                <a:solidFill>
                  <a:srgbClr val="000000"/>
                </a:solidFill>
                <a:latin typeface="Arimo Bold"/>
                <a:ea typeface="Arimo Bold"/>
                <a:cs typeface="Arimo Bold"/>
                <a:sym typeface="Arimo Bold"/>
              </a:rPr>
              <a:t>Fossil fuels</a:t>
            </a:r>
          </a:p>
        </p:txBody>
      </p:sp>
      <p:sp>
        <p:nvSpPr>
          <p:cNvPr name="TextBox 12" id="12"/>
          <p:cNvSpPr txBox="true"/>
          <p:nvPr/>
        </p:nvSpPr>
        <p:spPr>
          <a:xfrm rot="0">
            <a:off x="727711" y="9694827"/>
            <a:ext cx="2455664" cy="476250"/>
          </a:xfrm>
          <a:prstGeom prst="rect">
            <a:avLst/>
          </a:prstGeom>
        </p:spPr>
        <p:txBody>
          <a:bodyPr anchor="t" rtlCol="false" tIns="0" lIns="0" bIns="0" rIns="0">
            <a:spAutoFit/>
          </a:bodyPr>
          <a:lstStyle/>
          <a:p>
            <a:pPr algn="ctr">
              <a:lnSpc>
                <a:spcPts val="3600"/>
              </a:lnSpc>
              <a:spcBef>
                <a:spcPct val="0"/>
              </a:spcBef>
            </a:pPr>
            <a:r>
              <a:rPr lang="en-US" b="true" sz="3000">
                <a:solidFill>
                  <a:srgbClr val="000000"/>
                </a:solidFill>
                <a:latin typeface="Arimo Bold"/>
                <a:ea typeface="Arimo Bold"/>
                <a:cs typeface="Arimo Bold"/>
                <a:sym typeface="Arimo Bold"/>
              </a:rPr>
              <a:t>Deforestation</a:t>
            </a:r>
          </a:p>
        </p:txBody>
      </p:sp>
      <p:sp>
        <p:nvSpPr>
          <p:cNvPr name="TextBox 13" id="13"/>
          <p:cNvSpPr txBox="true"/>
          <p:nvPr/>
        </p:nvSpPr>
        <p:spPr>
          <a:xfrm rot="0">
            <a:off x="7222681" y="4395436"/>
            <a:ext cx="2646462" cy="476250"/>
          </a:xfrm>
          <a:prstGeom prst="rect">
            <a:avLst/>
          </a:prstGeom>
        </p:spPr>
        <p:txBody>
          <a:bodyPr anchor="t" rtlCol="false" tIns="0" lIns="0" bIns="0" rIns="0">
            <a:spAutoFit/>
          </a:bodyPr>
          <a:lstStyle/>
          <a:p>
            <a:pPr algn="ctr">
              <a:lnSpc>
                <a:spcPts val="3600"/>
              </a:lnSpc>
              <a:spcBef>
                <a:spcPct val="0"/>
              </a:spcBef>
            </a:pPr>
            <a:r>
              <a:rPr lang="en-US" b="true" sz="3000" u="sng">
                <a:solidFill>
                  <a:srgbClr val="184EAB"/>
                </a:solidFill>
                <a:latin typeface="Arimo Bold"/>
                <a:ea typeface="Arimo Bold"/>
                <a:cs typeface="Arimo Bold"/>
                <a:sym typeface="Arimo Bold"/>
              </a:rPr>
              <a:t>Key Pollutant</a:t>
            </a:r>
            <a:r>
              <a:rPr lang="en-US" b="true" sz="3000">
                <a:solidFill>
                  <a:srgbClr val="000000"/>
                </a:solidFill>
                <a:latin typeface="Arimo Bold"/>
                <a:ea typeface="Arimo Bold"/>
                <a:cs typeface="Arimo Bold"/>
                <a:sym typeface="Arimo Bold"/>
              </a:rPr>
              <a:t>s</a:t>
            </a:r>
          </a:p>
        </p:txBody>
      </p:sp>
      <p:grpSp>
        <p:nvGrpSpPr>
          <p:cNvPr name="Group 14" id="14"/>
          <p:cNvGrpSpPr/>
          <p:nvPr/>
        </p:nvGrpSpPr>
        <p:grpSpPr>
          <a:xfrm rot="0">
            <a:off x="5342374" y="4994181"/>
            <a:ext cx="1003118" cy="846944"/>
            <a:chOff x="0" y="0"/>
            <a:chExt cx="721712" cy="609350"/>
          </a:xfrm>
        </p:grpSpPr>
        <p:sp>
          <p:nvSpPr>
            <p:cNvPr name="Freeform 15" id="15"/>
            <p:cNvSpPr/>
            <p:nvPr/>
          </p:nvSpPr>
          <p:spPr>
            <a:xfrm flipH="false" flipV="false" rot="0">
              <a:off x="0" y="0"/>
              <a:ext cx="721712" cy="609349"/>
            </a:xfrm>
            <a:custGeom>
              <a:avLst/>
              <a:gdLst/>
              <a:ahLst/>
              <a:cxnLst/>
              <a:rect r="r" b="b" t="t" l="l"/>
              <a:pathLst>
                <a:path h="609349" w="721712">
                  <a:moveTo>
                    <a:pt x="304675" y="0"/>
                  </a:moveTo>
                  <a:lnTo>
                    <a:pt x="417037" y="0"/>
                  </a:lnTo>
                  <a:cubicBezTo>
                    <a:pt x="497842" y="0"/>
                    <a:pt x="575337" y="32100"/>
                    <a:pt x="632475" y="89237"/>
                  </a:cubicBezTo>
                  <a:cubicBezTo>
                    <a:pt x="689612" y="146375"/>
                    <a:pt x="721712" y="223870"/>
                    <a:pt x="721712" y="304675"/>
                  </a:cubicBezTo>
                  <a:lnTo>
                    <a:pt x="721712" y="304675"/>
                  </a:lnTo>
                  <a:cubicBezTo>
                    <a:pt x="721712" y="472942"/>
                    <a:pt x="585304" y="609349"/>
                    <a:pt x="417037" y="609349"/>
                  </a:cubicBezTo>
                  <a:lnTo>
                    <a:pt x="304675" y="609349"/>
                  </a:lnTo>
                  <a:cubicBezTo>
                    <a:pt x="223870" y="609349"/>
                    <a:pt x="146375" y="577250"/>
                    <a:pt x="89237" y="520112"/>
                  </a:cubicBezTo>
                  <a:cubicBezTo>
                    <a:pt x="32100" y="462975"/>
                    <a:pt x="0" y="385479"/>
                    <a:pt x="0" y="304675"/>
                  </a:cubicBezTo>
                  <a:lnTo>
                    <a:pt x="0" y="304675"/>
                  </a:lnTo>
                  <a:cubicBezTo>
                    <a:pt x="0" y="223870"/>
                    <a:pt x="32100" y="146375"/>
                    <a:pt x="89237" y="89237"/>
                  </a:cubicBezTo>
                  <a:cubicBezTo>
                    <a:pt x="146375" y="32100"/>
                    <a:pt x="223870" y="0"/>
                    <a:pt x="304675" y="0"/>
                  </a:cubicBezTo>
                  <a:close/>
                </a:path>
              </a:pathLst>
            </a:custGeom>
            <a:blipFill>
              <a:blip r:embed="rId5"/>
              <a:stretch>
                <a:fillRect l="-13805" t="0" r="-13805" b="0"/>
              </a:stretch>
            </a:blipFill>
            <a:ln w="19050" cap="rnd">
              <a:solidFill>
                <a:srgbClr val="FFFFFF"/>
              </a:solidFill>
              <a:prstDash val="solid"/>
              <a:round/>
            </a:ln>
          </p:spPr>
        </p:sp>
      </p:grpSp>
      <p:grpSp>
        <p:nvGrpSpPr>
          <p:cNvPr name="Group 16" id="16"/>
          <p:cNvGrpSpPr/>
          <p:nvPr/>
        </p:nvGrpSpPr>
        <p:grpSpPr>
          <a:xfrm rot="0">
            <a:off x="7734017" y="4947906"/>
            <a:ext cx="1057926" cy="893219"/>
            <a:chOff x="0" y="0"/>
            <a:chExt cx="721712" cy="609350"/>
          </a:xfrm>
        </p:grpSpPr>
        <p:sp>
          <p:nvSpPr>
            <p:cNvPr name="Freeform 17" id="17"/>
            <p:cNvSpPr/>
            <p:nvPr/>
          </p:nvSpPr>
          <p:spPr>
            <a:xfrm flipH="false" flipV="false" rot="0">
              <a:off x="0" y="0"/>
              <a:ext cx="721712" cy="609349"/>
            </a:xfrm>
            <a:custGeom>
              <a:avLst/>
              <a:gdLst/>
              <a:ahLst/>
              <a:cxnLst/>
              <a:rect r="r" b="b" t="t" l="l"/>
              <a:pathLst>
                <a:path h="609349" w="721712">
                  <a:moveTo>
                    <a:pt x="292721" y="0"/>
                  </a:moveTo>
                  <a:lnTo>
                    <a:pt x="428991" y="0"/>
                  </a:lnTo>
                  <a:cubicBezTo>
                    <a:pt x="590656" y="0"/>
                    <a:pt x="721712" y="131056"/>
                    <a:pt x="721712" y="292721"/>
                  </a:cubicBezTo>
                  <a:lnTo>
                    <a:pt x="721712" y="316629"/>
                  </a:lnTo>
                  <a:cubicBezTo>
                    <a:pt x="721712" y="478294"/>
                    <a:pt x="590656" y="609349"/>
                    <a:pt x="428991" y="609349"/>
                  </a:cubicBezTo>
                  <a:lnTo>
                    <a:pt x="292721" y="609349"/>
                  </a:lnTo>
                  <a:cubicBezTo>
                    <a:pt x="131056" y="609349"/>
                    <a:pt x="0" y="478294"/>
                    <a:pt x="0" y="316629"/>
                  </a:cubicBezTo>
                  <a:lnTo>
                    <a:pt x="0" y="292721"/>
                  </a:lnTo>
                  <a:cubicBezTo>
                    <a:pt x="0" y="131056"/>
                    <a:pt x="131056" y="0"/>
                    <a:pt x="292721" y="0"/>
                  </a:cubicBezTo>
                  <a:close/>
                </a:path>
              </a:pathLst>
            </a:custGeom>
            <a:blipFill>
              <a:blip r:embed="rId6"/>
              <a:stretch>
                <a:fillRect l="-256" t="0" r="-256" b="0"/>
              </a:stretch>
            </a:blipFill>
            <a:ln w="19050" cap="rnd">
              <a:solidFill>
                <a:srgbClr val="FFFFFF"/>
              </a:solidFill>
              <a:prstDash val="solid"/>
              <a:round/>
            </a:ln>
          </p:spPr>
        </p:sp>
      </p:grpSp>
      <p:grpSp>
        <p:nvGrpSpPr>
          <p:cNvPr name="Group 18" id="18"/>
          <p:cNvGrpSpPr/>
          <p:nvPr/>
        </p:nvGrpSpPr>
        <p:grpSpPr>
          <a:xfrm rot="0">
            <a:off x="10972231" y="4643086"/>
            <a:ext cx="1104460" cy="932508"/>
            <a:chOff x="0" y="0"/>
            <a:chExt cx="721712" cy="609350"/>
          </a:xfrm>
        </p:grpSpPr>
        <p:sp>
          <p:nvSpPr>
            <p:cNvPr name="Freeform 19" id="19"/>
            <p:cNvSpPr/>
            <p:nvPr/>
          </p:nvSpPr>
          <p:spPr>
            <a:xfrm flipH="false" flipV="false" rot="0">
              <a:off x="0" y="0"/>
              <a:ext cx="721712" cy="609349"/>
            </a:xfrm>
            <a:custGeom>
              <a:avLst/>
              <a:gdLst/>
              <a:ahLst/>
              <a:cxnLst/>
              <a:rect r="r" b="b" t="t" l="l"/>
              <a:pathLst>
                <a:path h="609349" w="721712">
                  <a:moveTo>
                    <a:pt x="280388" y="0"/>
                  </a:moveTo>
                  <a:lnTo>
                    <a:pt x="441324" y="0"/>
                  </a:lnTo>
                  <a:cubicBezTo>
                    <a:pt x="596178" y="0"/>
                    <a:pt x="721712" y="125534"/>
                    <a:pt x="721712" y="280388"/>
                  </a:cubicBezTo>
                  <a:lnTo>
                    <a:pt x="721712" y="328962"/>
                  </a:lnTo>
                  <a:cubicBezTo>
                    <a:pt x="721712" y="483816"/>
                    <a:pt x="596178" y="609349"/>
                    <a:pt x="441324" y="609349"/>
                  </a:cubicBezTo>
                  <a:lnTo>
                    <a:pt x="280388" y="609349"/>
                  </a:lnTo>
                  <a:cubicBezTo>
                    <a:pt x="125534" y="609349"/>
                    <a:pt x="0" y="483816"/>
                    <a:pt x="0" y="328962"/>
                  </a:cubicBezTo>
                  <a:lnTo>
                    <a:pt x="0" y="280388"/>
                  </a:lnTo>
                  <a:cubicBezTo>
                    <a:pt x="0" y="125534"/>
                    <a:pt x="125534" y="0"/>
                    <a:pt x="280388" y="0"/>
                  </a:cubicBezTo>
                  <a:close/>
                </a:path>
              </a:pathLst>
            </a:custGeom>
            <a:blipFill>
              <a:blip r:embed="rId7"/>
              <a:stretch>
                <a:fillRect l="-5354" t="0" r="-5354" b="0"/>
              </a:stretch>
            </a:blipFill>
            <a:ln w="19050" cap="rnd">
              <a:solidFill>
                <a:srgbClr val="FFFFFF"/>
              </a:solidFill>
              <a:prstDash val="solid"/>
              <a:round/>
            </a:ln>
          </p:spPr>
        </p:sp>
      </p:grpSp>
      <p:sp>
        <p:nvSpPr>
          <p:cNvPr name="Freeform 20" id="20"/>
          <p:cNvSpPr/>
          <p:nvPr/>
        </p:nvSpPr>
        <p:spPr>
          <a:xfrm flipH="false" flipV="false" rot="0">
            <a:off x="4973488" y="7404518"/>
            <a:ext cx="1203713" cy="985286"/>
          </a:xfrm>
          <a:custGeom>
            <a:avLst/>
            <a:gdLst/>
            <a:ahLst/>
            <a:cxnLst/>
            <a:rect r="r" b="b" t="t" l="l"/>
            <a:pathLst>
              <a:path h="985286" w="1203713">
                <a:moveTo>
                  <a:pt x="0" y="0"/>
                </a:moveTo>
                <a:lnTo>
                  <a:pt x="1203713" y="0"/>
                </a:lnTo>
                <a:lnTo>
                  <a:pt x="1203713" y="985286"/>
                </a:lnTo>
                <a:lnTo>
                  <a:pt x="0" y="985286"/>
                </a:lnTo>
                <a:lnTo>
                  <a:pt x="0" y="0"/>
                </a:lnTo>
                <a:close/>
              </a:path>
            </a:pathLst>
          </a:custGeom>
          <a:blipFill>
            <a:blip r:embed="rId8"/>
            <a:stretch>
              <a:fillRect l="0" t="-369" r="-15009" b="-369"/>
            </a:stretch>
          </a:blipFill>
        </p:spPr>
      </p:sp>
      <p:grpSp>
        <p:nvGrpSpPr>
          <p:cNvPr name="Group 21" id="21"/>
          <p:cNvGrpSpPr/>
          <p:nvPr/>
        </p:nvGrpSpPr>
        <p:grpSpPr>
          <a:xfrm rot="0">
            <a:off x="8262980" y="7113552"/>
            <a:ext cx="1383138" cy="1167799"/>
            <a:chOff x="0" y="0"/>
            <a:chExt cx="721712" cy="609350"/>
          </a:xfrm>
        </p:grpSpPr>
        <p:sp>
          <p:nvSpPr>
            <p:cNvPr name="Freeform 22" id="22"/>
            <p:cNvSpPr/>
            <p:nvPr/>
          </p:nvSpPr>
          <p:spPr>
            <a:xfrm flipH="false" flipV="false" rot="0">
              <a:off x="0" y="0"/>
              <a:ext cx="721712" cy="609349"/>
            </a:xfrm>
            <a:custGeom>
              <a:avLst/>
              <a:gdLst/>
              <a:ahLst/>
              <a:cxnLst/>
              <a:rect r="r" b="b" t="t" l="l"/>
              <a:pathLst>
                <a:path h="609349" w="721712">
                  <a:moveTo>
                    <a:pt x="223894" y="0"/>
                  </a:moveTo>
                  <a:lnTo>
                    <a:pt x="497817" y="0"/>
                  </a:lnTo>
                  <a:cubicBezTo>
                    <a:pt x="557198" y="0"/>
                    <a:pt x="614146" y="23589"/>
                    <a:pt x="656135" y="65577"/>
                  </a:cubicBezTo>
                  <a:cubicBezTo>
                    <a:pt x="698123" y="107565"/>
                    <a:pt x="721712" y="164514"/>
                    <a:pt x="721712" y="223894"/>
                  </a:cubicBezTo>
                  <a:lnTo>
                    <a:pt x="721712" y="385455"/>
                  </a:lnTo>
                  <a:cubicBezTo>
                    <a:pt x="721712" y="444836"/>
                    <a:pt x="698123" y="501784"/>
                    <a:pt x="656135" y="543772"/>
                  </a:cubicBezTo>
                  <a:cubicBezTo>
                    <a:pt x="614146" y="585761"/>
                    <a:pt x="557198" y="609349"/>
                    <a:pt x="497817" y="609349"/>
                  </a:cubicBezTo>
                  <a:lnTo>
                    <a:pt x="223894" y="609349"/>
                  </a:lnTo>
                  <a:cubicBezTo>
                    <a:pt x="164514" y="609349"/>
                    <a:pt x="107565" y="585761"/>
                    <a:pt x="65577" y="543772"/>
                  </a:cubicBezTo>
                  <a:cubicBezTo>
                    <a:pt x="23589" y="501784"/>
                    <a:pt x="0" y="444836"/>
                    <a:pt x="0" y="385455"/>
                  </a:cubicBezTo>
                  <a:lnTo>
                    <a:pt x="0" y="223894"/>
                  </a:lnTo>
                  <a:cubicBezTo>
                    <a:pt x="0" y="164514"/>
                    <a:pt x="23589" y="107565"/>
                    <a:pt x="65577" y="65577"/>
                  </a:cubicBezTo>
                  <a:cubicBezTo>
                    <a:pt x="107565" y="23589"/>
                    <a:pt x="164514" y="0"/>
                    <a:pt x="223894" y="0"/>
                  </a:cubicBezTo>
                  <a:close/>
                </a:path>
              </a:pathLst>
            </a:custGeom>
            <a:blipFill>
              <a:blip r:embed="rId9"/>
              <a:stretch>
                <a:fillRect l="0" t="-13880" r="0" b="-13880"/>
              </a:stretch>
            </a:blipFill>
            <a:ln w="19050" cap="rnd">
              <a:solidFill>
                <a:srgbClr val="FFFFFF"/>
              </a:solidFill>
              <a:prstDash val="solid"/>
              <a:round/>
            </a:ln>
          </p:spPr>
        </p:sp>
      </p:grpSp>
      <p:grpSp>
        <p:nvGrpSpPr>
          <p:cNvPr name="Group 23" id="23"/>
          <p:cNvGrpSpPr/>
          <p:nvPr/>
        </p:nvGrpSpPr>
        <p:grpSpPr>
          <a:xfrm rot="0">
            <a:off x="10910687" y="7113552"/>
            <a:ext cx="1227548" cy="1036433"/>
            <a:chOff x="0" y="0"/>
            <a:chExt cx="721712" cy="609350"/>
          </a:xfrm>
        </p:grpSpPr>
        <p:sp>
          <p:nvSpPr>
            <p:cNvPr name="Freeform 24" id="24"/>
            <p:cNvSpPr/>
            <p:nvPr/>
          </p:nvSpPr>
          <p:spPr>
            <a:xfrm flipH="false" flipV="false" rot="0">
              <a:off x="0" y="0"/>
              <a:ext cx="721712" cy="609349"/>
            </a:xfrm>
            <a:custGeom>
              <a:avLst/>
              <a:gdLst/>
              <a:ahLst/>
              <a:cxnLst/>
              <a:rect r="r" b="b" t="t" l="l"/>
              <a:pathLst>
                <a:path h="609349" w="721712">
                  <a:moveTo>
                    <a:pt x="252273" y="0"/>
                  </a:moveTo>
                  <a:lnTo>
                    <a:pt x="469439" y="0"/>
                  </a:lnTo>
                  <a:cubicBezTo>
                    <a:pt x="536346" y="0"/>
                    <a:pt x="600513" y="26579"/>
                    <a:pt x="647823" y="73889"/>
                  </a:cubicBezTo>
                  <a:cubicBezTo>
                    <a:pt x="695133" y="121199"/>
                    <a:pt x="721712" y="185366"/>
                    <a:pt x="721712" y="252273"/>
                  </a:cubicBezTo>
                  <a:lnTo>
                    <a:pt x="721712" y="357077"/>
                  </a:lnTo>
                  <a:cubicBezTo>
                    <a:pt x="721712" y="496403"/>
                    <a:pt x="608766" y="609349"/>
                    <a:pt x="469439" y="609349"/>
                  </a:cubicBezTo>
                  <a:lnTo>
                    <a:pt x="252273" y="609349"/>
                  </a:lnTo>
                  <a:cubicBezTo>
                    <a:pt x="112946" y="609349"/>
                    <a:pt x="0" y="496403"/>
                    <a:pt x="0" y="357077"/>
                  </a:cubicBezTo>
                  <a:lnTo>
                    <a:pt x="0" y="252273"/>
                  </a:lnTo>
                  <a:cubicBezTo>
                    <a:pt x="0" y="112946"/>
                    <a:pt x="112946" y="0"/>
                    <a:pt x="252273" y="0"/>
                  </a:cubicBezTo>
                  <a:close/>
                </a:path>
              </a:pathLst>
            </a:custGeom>
            <a:blipFill>
              <a:blip r:embed="rId10"/>
              <a:stretch>
                <a:fillRect l="-256" t="0" r="-256" b="0"/>
              </a:stretch>
            </a:blipFill>
            <a:ln w="19050" cap="rnd">
              <a:solidFill>
                <a:srgbClr val="FFFFFF"/>
              </a:solidFill>
              <a:prstDash val="solid"/>
              <a:round/>
            </a:ln>
          </p:spPr>
        </p:sp>
      </p:grpSp>
      <p:sp>
        <p:nvSpPr>
          <p:cNvPr name="TextBox 25" id="25"/>
          <p:cNvSpPr txBox="true"/>
          <p:nvPr/>
        </p:nvSpPr>
        <p:spPr>
          <a:xfrm rot="0">
            <a:off x="4691383" y="5756858"/>
            <a:ext cx="2892724" cy="1005727"/>
          </a:xfrm>
          <a:prstGeom prst="rect">
            <a:avLst/>
          </a:prstGeom>
        </p:spPr>
        <p:txBody>
          <a:bodyPr anchor="t" rtlCol="false" tIns="0" lIns="0" bIns="0" rIns="0">
            <a:spAutoFit/>
          </a:bodyPr>
          <a:lstStyle/>
          <a:p>
            <a:pPr algn="l" marL="0" indent="0" lvl="0">
              <a:lnSpc>
                <a:spcPts val="2639"/>
              </a:lnSpc>
            </a:pPr>
            <a:r>
              <a:rPr lang="en-US" sz="2030">
                <a:solidFill>
                  <a:srgbClr val="184EAB"/>
                </a:solidFill>
                <a:latin typeface="Arimo"/>
                <a:ea typeface="Arimo"/>
                <a:cs typeface="Arimo"/>
                <a:sym typeface="Arimo"/>
              </a:rPr>
              <a:t>Particulate matter from combustion and dust, affecting lungs.</a:t>
            </a:r>
          </a:p>
        </p:txBody>
      </p:sp>
      <p:grpSp>
        <p:nvGrpSpPr>
          <p:cNvPr name="Group 26" id="26"/>
          <p:cNvGrpSpPr/>
          <p:nvPr/>
        </p:nvGrpSpPr>
        <p:grpSpPr>
          <a:xfrm rot="0">
            <a:off x="7600926" y="5296978"/>
            <a:ext cx="3371306" cy="1574704"/>
            <a:chOff x="0" y="0"/>
            <a:chExt cx="4495074" cy="2099605"/>
          </a:xfrm>
        </p:grpSpPr>
        <p:sp>
          <p:nvSpPr>
            <p:cNvPr name="TextBox 27" id="27"/>
            <p:cNvSpPr txBox="true"/>
            <p:nvPr/>
          </p:nvSpPr>
          <p:spPr>
            <a:xfrm rot="0">
              <a:off x="0" y="-19050"/>
              <a:ext cx="4494314" cy="552450"/>
            </a:xfrm>
            <a:prstGeom prst="rect">
              <a:avLst/>
            </a:prstGeom>
          </p:spPr>
          <p:txBody>
            <a:bodyPr anchor="t" rtlCol="false" tIns="0" lIns="0" bIns="0" rIns="0">
              <a:spAutoFit/>
            </a:bodyPr>
            <a:lstStyle/>
            <a:p>
              <a:pPr algn="l" marL="0" indent="0" lvl="0">
                <a:lnSpc>
                  <a:spcPts val="3214"/>
                </a:lnSpc>
                <a:spcBef>
                  <a:spcPct val="0"/>
                </a:spcBef>
              </a:pPr>
            </a:p>
          </p:txBody>
        </p:sp>
        <p:sp>
          <p:nvSpPr>
            <p:cNvPr name="TextBox 28" id="28"/>
            <p:cNvSpPr txBox="true"/>
            <p:nvPr/>
          </p:nvSpPr>
          <p:spPr>
            <a:xfrm rot="0">
              <a:off x="0" y="697548"/>
              <a:ext cx="4495074" cy="1402057"/>
            </a:xfrm>
            <a:prstGeom prst="rect">
              <a:avLst/>
            </a:prstGeom>
          </p:spPr>
          <p:txBody>
            <a:bodyPr anchor="t" rtlCol="false" tIns="0" lIns="0" bIns="0" rIns="0">
              <a:spAutoFit/>
            </a:bodyPr>
            <a:lstStyle/>
            <a:p>
              <a:pPr algn="l" marL="0" indent="0" lvl="0">
                <a:lnSpc>
                  <a:spcPts val="2780"/>
                </a:lnSpc>
              </a:pPr>
              <a:r>
                <a:rPr lang="en-US" sz="2138">
                  <a:solidFill>
                    <a:srgbClr val="184EAB"/>
                  </a:solidFill>
                  <a:latin typeface="Arimo"/>
                  <a:ea typeface="Arimo"/>
                  <a:cs typeface="Arimo"/>
                  <a:sym typeface="Arimo"/>
                </a:rPr>
                <a:t>Gases from vehicles and industry, respiratory irritants.</a:t>
              </a:r>
            </a:p>
          </p:txBody>
        </p:sp>
      </p:grpSp>
      <p:grpSp>
        <p:nvGrpSpPr>
          <p:cNvPr name="Group 29" id="29"/>
          <p:cNvGrpSpPr/>
          <p:nvPr/>
        </p:nvGrpSpPr>
        <p:grpSpPr>
          <a:xfrm rot="0">
            <a:off x="10963318" y="5196527"/>
            <a:ext cx="2675184" cy="1814220"/>
            <a:chOff x="0" y="0"/>
            <a:chExt cx="3566912" cy="2418960"/>
          </a:xfrm>
        </p:grpSpPr>
        <p:sp>
          <p:nvSpPr>
            <p:cNvPr name="TextBox 30" id="30"/>
            <p:cNvSpPr txBox="true"/>
            <p:nvPr/>
          </p:nvSpPr>
          <p:spPr>
            <a:xfrm rot="0">
              <a:off x="0" y="-19050"/>
              <a:ext cx="3566309" cy="531660"/>
            </a:xfrm>
            <a:prstGeom prst="rect">
              <a:avLst/>
            </a:prstGeom>
          </p:spPr>
          <p:txBody>
            <a:bodyPr anchor="t" rtlCol="false" tIns="0" lIns="0" bIns="0" rIns="0">
              <a:spAutoFit/>
            </a:bodyPr>
            <a:lstStyle/>
            <a:p>
              <a:pPr algn="l" marL="0" indent="0" lvl="0">
                <a:lnSpc>
                  <a:spcPts val="3027"/>
                </a:lnSpc>
                <a:spcBef>
                  <a:spcPct val="0"/>
                </a:spcBef>
              </a:pPr>
            </a:p>
          </p:txBody>
        </p:sp>
        <p:sp>
          <p:nvSpPr>
            <p:cNvPr name="TextBox 31" id="31"/>
            <p:cNvSpPr txBox="true"/>
            <p:nvPr/>
          </p:nvSpPr>
          <p:spPr>
            <a:xfrm rot="0">
              <a:off x="0" y="647254"/>
              <a:ext cx="3566912" cy="1771707"/>
            </a:xfrm>
            <a:prstGeom prst="rect">
              <a:avLst/>
            </a:prstGeom>
          </p:spPr>
          <p:txBody>
            <a:bodyPr anchor="t" rtlCol="false" tIns="0" lIns="0" bIns="0" rIns="0">
              <a:spAutoFit/>
            </a:bodyPr>
            <a:lstStyle/>
            <a:p>
              <a:pPr algn="just" marL="0" indent="0" lvl="0">
                <a:lnSpc>
                  <a:spcPts val="2676"/>
                </a:lnSpc>
              </a:pPr>
              <a:r>
                <a:rPr lang="en-US" sz="2059">
                  <a:solidFill>
                    <a:srgbClr val="184EAB"/>
                  </a:solidFill>
                  <a:latin typeface="Arimo"/>
                  <a:ea typeface="Arimo"/>
                  <a:cs typeface="Arimo"/>
                  <a:sym typeface="Arimo"/>
                </a:rPr>
                <a:t>Carbon monoxide from incomplete combustion, harmful if inhaled.</a:t>
              </a:r>
            </a:p>
          </p:txBody>
        </p:sp>
      </p:grpSp>
      <p:grpSp>
        <p:nvGrpSpPr>
          <p:cNvPr name="Group 32" id="32"/>
          <p:cNvGrpSpPr/>
          <p:nvPr/>
        </p:nvGrpSpPr>
        <p:grpSpPr>
          <a:xfrm rot="0">
            <a:off x="4888812" y="8704227"/>
            <a:ext cx="2744189" cy="1033106"/>
            <a:chOff x="0" y="0"/>
            <a:chExt cx="3658918" cy="1377475"/>
          </a:xfrm>
        </p:grpSpPr>
        <p:sp>
          <p:nvSpPr>
            <p:cNvPr name="TextBox 33" id="33"/>
            <p:cNvSpPr txBox="true"/>
            <p:nvPr/>
          </p:nvSpPr>
          <p:spPr>
            <a:xfrm rot="0">
              <a:off x="0" y="-19050"/>
              <a:ext cx="3658299" cy="544883"/>
            </a:xfrm>
            <a:prstGeom prst="rect">
              <a:avLst/>
            </a:prstGeom>
          </p:spPr>
          <p:txBody>
            <a:bodyPr anchor="t" rtlCol="false" tIns="0" lIns="0" bIns="0" rIns="0">
              <a:spAutoFit/>
            </a:bodyPr>
            <a:lstStyle/>
            <a:p>
              <a:pPr algn="l" marL="0" indent="0" lvl="0">
                <a:lnSpc>
                  <a:spcPts val="3105"/>
                </a:lnSpc>
                <a:spcBef>
                  <a:spcPct val="0"/>
                </a:spcBef>
              </a:pPr>
              <a:r>
                <a:rPr lang="en-US" b="true" sz="2587">
                  <a:solidFill>
                    <a:srgbClr val="184EAB"/>
                  </a:solidFill>
                  <a:latin typeface="Arimo Bold"/>
                  <a:ea typeface="Arimo Bold"/>
                  <a:cs typeface="Arimo Bold"/>
                  <a:sym typeface="Arimo Bold"/>
                </a:rPr>
                <a:t>PM10</a:t>
              </a:r>
            </a:p>
          </p:txBody>
        </p:sp>
        <p:sp>
          <p:nvSpPr>
            <p:cNvPr name="TextBox 34" id="34"/>
            <p:cNvSpPr txBox="true"/>
            <p:nvPr/>
          </p:nvSpPr>
          <p:spPr>
            <a:xfrm rot="0">
              <a:off x="0" y="654131"/>
              <a:ext cx="3658918" cy="723344"/>
            </a:xfrm>
            <a:prstGeom prst="rect">
              <a:avLst/>
            </a:prstGeom>
          </p:spPr>
          <p:txBody>
            <a:bodyPr anchor="t" rtlCol="false" tIns="0" lIns="0" bIns="0" rIns="0">
              <a:spAutoFit/>
            </a:bodyPr>
            <a:lstStyle/>
            <a:p>
              <a:pPr algn="l" marL="0" indent="0" lvl="0">
                <a:lnSpc>
                  <a:spcPts val="2168"/>
                </a:lnSpc>
              </a:pPr>
              <a:r>
                <a:rPr lang="en-US" sz="1668">
                  <a:solidFill>
                    <a:srgbClr val="184EAB"/>
                  </a:solidFill>
                  <a:latin typeface="Arimo"/>
                  <a:ea typeface="Arimo"/>
                  <a:cs typeface="Arimo"/>
                  <a:sym typeface="Arimo"/>
                </a:rPr>
                <a:t>Particulate matter affecting lung function significantly.</a:t>
              </a:r>
            </a:p>
          </p:txBody>
        </p:sp>
      </p:grpSp>
      <p:grpSp>
        <p:nvGrpSpPr>
          <p:cNvPr name="Group 35" id="35"/>
          <p:cNvGrpSpPr/>
          <p:nvPr/>
        </p:nvGrpSpPr>
        <p:grpSpPr>
          <a:xfrm rot="0">
            <a:off x="8364792" y="8275982"/>
            <a:ext cx="2344999" cy="1512010"/>
            <a:chOff x="0" y="0"/>
            <a:chExt cx="3126665" cy="2016013"/>
          </a:xfrm>
        </p:grpSpPr>
        <p:sp>
          <p:nvSpPr>
            <p:cNvPr name="TextBox 36" id="36"/>
            <p:cNvSpPr txBox="true"/>
            <p:nvPr/>
          </p:nvSpPr>
          <p:spPr>
            <a:xfrm rot="0">
              <a:off x="0" y="-19050"/>
              <a:ext cx="3126136"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184EAB"/>
                  </a:solidFill>
                  <a:latin typeface="Arimo Bold"/>
                  <a:ea typeface="Arimo Bold"/>
                  <a:cs typeface="Arimo Bold"/>
                  <a:sym typeface="Arimo Bold"/>
                </a:rPr>
                <a:t>SO₂</a:t>
              </a:r>
            </a:p>
          </p:txBody>
        </p:sp>
        <p:sp>
          <p:nvSpPr>
            <p:cNvPr name="TextBox 37" id="37"/>
            <p:cNvSpPr txBox="true"/>
            <p:nvPr/>
          </p:nvSpPr>
          <p:spPr>
            <a:xfrm rot="0">
              <a:off x="0" y="753364"/>
              <a:ext cx="3126665" cy="1262649"/>
            </a:xfrm>
            <a:prstGeom prst="rect">
              <a:avLst/>
            </a:prstGeom>
          </p:spPr>
          <p:txBody>
            <a:bodyPr anchor="t" rtlCol="false" tIns="0" lIns="0" bIns="0" rIns="0">
              <a:spAutoFit/>
            </a:bodyPr>
            <a:lstStyle/>
            <a:p>
              <a:pPr algn="l" marL="0" indent="0" lvl="0">
                <a:lnSpc>
                  <a:spcPts val="2514"/>
                </a:lnSpc>
              </a:pPr>
              <a:r>
                <a:rPr lang="en-US" sz="1934">
                  <a:solidFill>
                    <a:srgbClr val="184EAB"/>
                  </a:solidFill>
                  <a:latin typeface="Arimo"/>
                  <a:ea typeface="Arimo"/>
                  <a:cs typeface="Arimo"/>
                  <a:sym typeface="Arimo"/>
                </a:rPr>
                <a:t>Gases from industry causing respiratory irritants.</a:t>
              </a:r>
            </a:p>
          </p:txBody>
        </p:sp>
      </p:grpSp>
      <p:grpSp>
        <p:nvGrpSpPr>
          <p:cNvPr name="Group 38" id="38"/>
          <p:cNvGrpSpPr/>
          <p:nvPr/>
        </p:nvGrpSpPr>
        <p:grpSpPr>
          <a:xfrm rot="0">
            <a:off x="10910687" y="8149985"/>
            <a:ext cx="2395738" cy="1521187"/>
            <a:chOff x="0" y="0"/>
            <a:chExt cx="3194317" cy="2028250"/>
          </a:xfrm>
        </p:grpSpPr>
        <p:sp>
          <p:nvSpPr>
            <p:cNvPr name="TextBox 39" id="39"/>
            <p:cNvSpPr txBox="true"/>
            <p:nvPr/>
          </p:nvSpPr>
          <p:spPr>
            <a:xfrm rot="0">
              <a:off x="0" y="-19050"/>
              <a:ext cx="3193777"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184EAB"/>
                  </a:solidFill>
                  <a:latin typeface="Arimo Bold"/>
                  <a:ea typeface="Arimo Bold"/>
                  <a:cs typeface="Arimo Bold"/>
                  <a:sym typeface="Arimo Bold"/>
                </a:rPr>
                <a:t>O₃</a:t>
              </a:r>
            </a:p>
          </p:txBody>
        </p:sp>
        <p:sp>
          <p:nvSpPr>
            <p:cNvPr name="TextBox 40" id="40"/>
            <p:cNvSpPr txBox="true"/>
            <p:nvPr/>
          </p:nvSpPr>
          <p:spPr>
            <a:xfrm rot="0">
              <a:off x="0" y="765601"/>
              <a:ext cx="3194317" cy="1262649"/>
            </a:xfrm>
            <a:prstGeom prst="rect">
              <a:avLst/>
            </a:prstGeom>
          </p:spPr>
          <p:txBody>
            <a:bodyPr anchor="t" rtlCol="false" tIns="0" lIns="0" bIns="0" rIns="0">
              <a:spAutoFit/>
            </a:bodyPr>
            <a:lstStyle/>
            <a:p>
              <a:pPr algn="just" marL="0" indent="0" lvl="0">
                <a:lnSpc>
                  <a:spcPts val="2514"/>
                </a:lnSpc>
              </a:pPr>
              <a:r>
                <a:rPr lang="en-US" sz="1934">
                  <a:solidFill>
                    <a:srgbClr val="184EAB"/>
                  </a:solidFill>
                  <a:latin typeface="Arimo"/>
                  <a:ea typeface="Arimo"/>
                  <a:cs typeface="Arimo"/>
                  <a:sym typeface="Arimo"/>
                </a:rPr>
                <a:t>Ground-level ozone impacting respiratory health directly.</a:t>
              </a:r>
            </a:p>
          </p:txBody>
        </p:sp>
      </p:grpSp>
      <p:grpSp>
        <p:nvGrpSpPr>
          <p:cNvPr name="Group 41" id="41"/>
          <p:cNvGrpSpPr/>
          <p:nvPr/>
        </p:nvGrpSpPr>
        <p:grpSpPr>
          <a:xfrm rot="0">
            <a:off x="14483900" y="4217173"/>
            <a:ext cx="3360846" cy="888338"/>
            <a:chOff x="0" y="0"/>
            <a:chExt cx="4481127" cy="1184451"/>
          </a:xfrm>
        </p:grpSpPr>
        <p:sp>
          <p:nvSpPr>
            <p:cNvPr name="TextBox 42" id="42"/>
            <p:cNvSpPr txBox="true"/>
            <p:nvPr/>
          </p:nvSpPr>
          <p:spPr>
            <a:xfrm rot="0">
              <a:off x="0" y="-28575"/>
              <a:ext cx="4480369" cy="587375"/>
            </a:xfrm>
            <a:prstGeom prst="rect">
              <a:avLst/>
            </a:prstGeom>
          </p:spPr>
          <p:txBody>
            <a:bodyPr anchor="t" rtlCol="false" tIns="0" lIns="0" bIns="0" rIns="0">
              <a:spAutoFit/>
            </a:bodyPr>
            <a:lstStyle/>
            <a:p>
              <a:pPr algn="l" marL="0" indent="0" lvl="0">
                <a:lnSpc>
                  <a:spcPts val="3306"/>
                </a:lnSpc>
                <a:spcBef>
                  <a:spcPct val="0"/>
                </a:spcBef>
              </a:pPr>
              <a:r>
                <a:rPr lang="en-US" b="true" sz="2755">
                  <a:solidFill>
                    <a:srgbClr val="184EAB"/>
                  </a:solidFill>
                  <a:latin typeface="Arimo Bold"/>
                  <a:ea typeface="Arimo Bold"/>
                  <a:cs typeface="Arimo Bold"/>
                  <a:sym typeface="Arimo Bold"/>
                </a:rPr>
                <a:t>R</a:t>
              </a:r>
              <a:r>
                <a:rPr lang="en-US" b="true" sz="2755" u="sng">
                  <a:solidFill>
                    <a:srgbClr val="184EAB"/>
                  </a:solidFill>
                  <a:latin typeface="Arimo Bold"/>
                  <a:ea typeface="Arimo Bold"/>
                  <a:cs typeface="Arimo Bold"/>
                  <a:sym typeface="Arimo Bold"/>
                </a:rPr>
                <a:t>isk of Air Pollution</a:t>
              </a:r>
            </a:p>
          </p:txBody>
        </p:sp>
        <p:sp>
          <p:nvSpPr>
            <p:cNvPr name="TextBox 43" id="43"/>
            <p:cNvSpPr txBox="true"/>
            <p:nvPr/>
          </p:nvSpPr>
          <p:spPr>
            <a:xfrm rot="0">
              <a:off x="0" y="698963"/>
              <a:ext cx="4481127" cy="485488"/>
            </a:xfrm>
            <a:prstGeom prst="rect">
              <a:avLst/>
            </a:prstGeom>
          </p:spPr>
          <p:txBody>
            <a:bodyPr anchor="t" rtlCol="false" tIns="0" lIns="0" bIns="0" rIns="0">
              <a:spAutoFit/>
            </a:bodyPr>
            <a:lstStyle/>
            <a:p>
              <a:pPr algn="just" marL="0" indent="0" lvl="0">
                <a:lnSpc>
                  <a:spcPts val="2923"/>
                </a:lnSpc>
              </a:pPr>
            </a:p>
          </p:txBody>
        </p:sp>
      </p:grpSp>
      <p:grpSp>
        <p:nvGrpSpPr>
          <p:cNvPr name="Group 44" id="44"/>
          <p:cNvGrpSpPr/>
          <p:nvPr/>
        </p:nvGrpSpPr>
        <p:grpSpPr>
          <a:xfrm rot="0">
            <a:off x="14045750" y="5220240"/>
            <a:ext cx="4090784" cy="2107538"/>
            <a:chOff x="0" y="0"/>
            <a:chExt cx="5454379" cy="2810051"/>
          </a:xfrm>
        </p:grpSpPr>
        <p:sp>
          <p:nvSpPr>
            <p:cNvPr name="TextBox 45" id="45"/>
            <p:cNvSpPr txBox="true"/>
            <p:nvPr/>
          </p:nvSpPr>
          <p:spPr>
            <a:xfrm rot="0">
              <a:off x="0" y="-28575"/>
              <a:ext cx="5453456" cy="2212975"/>
            </a:xfrm>
            <a:prstGeom prst="rect">
              <a:avLst/>
            </a:prstGeom>
          </p:spPr>
          <p:txBody>
            <a:bodyPr anchor="t" rtlCol="false" tIns="0" lIns="0" bIns="0" rIns="0">
              <a:spAutoFit/>
            </a:bodyPr>
            <a:lstStyle/>
            <a:p>
              <a:pPr algn="l">
                <a:lnSpc>
                  <a:spcPts val="3306"/>
                </a:lnSpc>
              </a:pPr>
              <a:r>
                <a:rPr lang="en-US" sz="2755" b="true">
                  <a:solidFill>
                    <a:srgbClr val="184EAB"/>
                  </a:solidFill>
                  <a:latin typeface="Arimo Bold"/>
                  <a:ea typeface="Arimo Bold"/>
                  <a:cs typeface="Arimo Bold"/>
                  <a:sym typeface="Arimo Bold"/>
                </a:rPr>
                <a:t>Health problem</a:t>
              </a:r>
            </a:p>
            <a:p>
              <a:pPr algn="just" marL="594849" indent="-297425" lvl="1">
                <a:lnSpc>
                  <a:spcPts val="3306"/>
                </a:lnSpc>
                <a:buFont typeface="Arial"/>
                <a:buChar char="•"/>
              </a:pPr>
              <a:r>
                <a:rPr lang="en-US" sz="2755">
                  <a:solidFill>
                    <a:srgbClr val="184EAB"/>
                  </a:solidFill>
                  <a:latin typeface="Arimo"/>
                  <a:ea typeface="Arimo"/>
                  <a:cs typeface="Arimo"/>
                  <a:sym typeface="Arimo"/>
                </a:rPr>
                <a:t>Respiratory Diseases</a:t>
              </a:r>
            </a:p>
            <a:p>
              <a:pPr algn="just" marL="573260" indent="-286630" lvl="1">
                <a:lnSpc>
                  <a:spcPts val="3186"/>
                </a:lnSpc>
                <a:buFont typeface="Arial"/>
                <a:buChar char="•"/>
              </a:pPr>
              <a:r>
                <a:rPr lang="en-US" sz="2655">
                  <a:solidFill>
                    <a:srgbClr val="184EAB"/>
                  </a:solidFill>
                  <a:latin typeface="Arimo"/>
                  <a:ea typeface="Arimo"/>
                  <a:cs typeface="Arimo"/>
                  <a:sym typeface="Arimo"/>
                </a:rPr>
                <a:t>Cardiovascular Issues</a:t>
              </a:r>
            </a:p>
            <a:p>
              <a:pPr algn="just" marL="573260" indent="-286630" lvl="1">
                <a:lnSpc>
                  <a:spcPts val="3186"/>
                </a:lnSpc>
                <a:buFont typeface="Arial"/>
                <a:buChar char="•"/>
              </a:pPr>
              <a:r>
                <a:rPr lang="en-US" sz="2655">
                  <a:solidFill>
                    <a:srgbClr val="184EAB"/>
                  </a:solidFill>
                  <a:latin typeface="Arimo"/>
                  <a:ea typeface="Arimo"/>
                  <a:cs typeface="Arimo"/>
                  <a:sym typeface="Arimo"/>
                </a:rPr>
                <a:t>Other Ailments</a:t>
              </a:r>
            </a:p>
          </p:txBody>
        </p:sp>
        <p:sp>
          <p:nvSpPr>
            <p:cNvPr name="TextBox 46" id="46"/>
            <p:cNvSpPr txBox="true"/>
            <p:nvPr/>
          </p:nvSpPr>
          <p:spPr>
            <a:xfrm rot="0">
              <a:off x="0" y="2324563"/>
              <a:ext cx="5454379" cy="485488"/>
            </a:xfrm>
            <a:prstGeom prst="rect">
              <a:avLst/>
            </a:prstGeom>
          </p:spPr>
          <p:txBody>
            <a:bodyPr anchor="t" rtlCol="false" tIns="0" lIns="0" bIns="0" rIns="0">
              <a:spAutoFit/>
            </a:bodyPr>
            <a:lstStyle/>
            <a:p>
              <a:pPr algn="just" marL="0" indent="0" lvl="0">
                <a:lnSpc>
                  <a:spcPts val="2923"/>
                </a:lnSpc>
              </a:pPr>
            </a:p>
          </p:txBody>
        </p:sp>
      </p:grpSp>
      <p:grpSp>
        <p:nvGrpSpPr>
          <p:cNvPr name="Group 47" id="47"/>
          <p:cNvGrpSpPr/>
          <p:nvPr/>
        </p:nvGrpSpPr>
        <p:grpSpPr>
          <a:xfrm rot="0">
            <a:off x="13935075" y="7222213"/>
            <a:ext cx="4090784" cy="2564738"/>
            <a:chOff x="0" y="0"/>
            <a:chExt cx="5454379" cy="3419651"/>
          </a:xfrm>
        </p:grpSpPr>
        <p:sp>
          <p:nvSpPr>
            <p:cNvPr name="TextBox 48" id="48"/>
            <p:cNvSpPr txBox="true"/>
            <p:nvPr/>
          </p:nvSpPr>
          <p:spPr>
            <a:xfrm rot="0">
              <a:off x="0" y="-28575"/>
              <a:ext cx="5453456" cy="2822575"/>
            </a:xfrm>
            <a:prstGeom prst="rect">
              <a:avLst/>
            </a:prstGeom>
          </p:spPr>
          <p:txBody>
            <a:bodyPr anchor="t" rtlCol="false" tIns="0" lIns="0" bIns="0" rIns="0">
              <a:spAutoFit/>
            </a:bodyPr>
            <a:lstStyle/>
            <a:p>
              <a:pPr algn="l">
                <a:lnSpc>
                  <a:spcPts val="3306"/>
                </a:lnSpc>
              </a:pPr>
              <a:r>
                <a:rPr lang="en-US" sz="2755" b="true">
                  <a:solidFill>
                    <a:srgbClr val="184EAB"/>
                  </a:solidFill>
                  <a:latin typeface="Arimo Bold"/>
                  <a:ea typeface="Arimo Bold"/>
                  <a:cs typeface="Arimo Bold"/>
                  <a:sym typeface="Arimo Bold"/>
                </a:rPr>
                <a:t>Environmental Impacts</a:t>
              </a:r>
            </a:p>
            <a:p>
              <a:pPr algn="just" marL="594849" indent="-297425" lvl="1">
                <a:lnSpc>
                  <a:spcPts val="3306"/>
                </a:lnSpc>
                <a:buFont typeface="Arial"/>
                <a:buChar char="•"/>
              </a:pPr>
              <a:r>
                <a:rPr lang="en-US" sz="2755">
                  <a:solidFill>
                    <a:srgbClr val="184EAB"/>
                  </a:solidFill>
                  <a:latin typeface="Arimo"/>
                  <a:ea typeface="Arimo"/>
                  <a:cs typeface="Arimo"/>
                  <a:sym typeface="Arimo"/>
                </a:rPr>
                <a:t>Crop Damage</a:t>
              </a:r>
            </a:p>
            <a:p>
              <a:pPr algn="just" marL="594849" indent="-297425" lvl="1">
                <a:lnSpc>
                  <a:spcPts val="3306"/>
                </a:lnSpc>
                <a:buFont typeface="Arial"/>
                <a:buChar char="•"/>
              </a:pPr>
              <a:r>
                <a:rPr lang="en-US" sz="2755">
                  <a:solidFill>
                    <a:srgbClr val="184EAB"/>
                  </a:solidFill>
                  <a:latin typeface="Arimo"/>
                  <a:ea typeface="Arimo"/>
                  <a:cs typeface="Arimo"/>
                  <a:sym typeface="Arimo"/>
                </a:rPr>
                <a:t>Climate Change</a:t>
              </a:r>
            </a:p>
            <a:p>
              <a:pPr algn="just" marL="594849" indent="-297425" lvl="1">
                <a:lnSpc>
                  <a:spcPts val="3306"/>
                </a:lnSpc>
                <a:buFont typeface="Arial"/>
                <a:buChar char="•"/>
              </a:pPr>
              <a:r>
                <a:rPr lang="en-US" sz="2755">
                  <a:solidFill>
                    <a:srgbClr val="184EAB"/>
                  </a:solidFill>
                  <a:latin typeface="Arimo"/>
                  <a:ea typeface="Arimo"/>
                  <a:cs typeface="Arimo"/>
                  <a:sym typeface="Arimo"/>
                </a:rPr>
                <a:t>Ecosystem Degradation</a:t>
              </a:r>
            </a:p>
          </p:txBody>
        </p:sp>
        <p:sp>
          <p:nvSpPr>
            <p:cNvPr name="TextBox 49" id="49"/>
            <p:cNvSpPr txBox="true"/>
            <p:nvPr/>
          </p:nvSpPr>
          <p:spPr>
            <a:xfrm rot="0">
              <a:off x="0" y="2934163"/>
              <a:ext cx="5454379" cy="485488"/>
            </a:xfrm>
            <a:prstGeom prst="rect">
              <a:avLst/>
            </a:prstGeom>
          </p:spPr>
          <p:txBody>
            <a:bodyPr anchor="t" rtlCol="false" tIns="0" lIns="0" bIns="0" rIns="0">
              <a:spAutoFit/>
            </a:bodyPr>
            <a:lstStyle/>
            <a:p>
              <a:pPr algn="just" marL="0" indent="0" lvl="0">
                <a:lnSpc>
                  <a:spcPts val="2923"/>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B3D91"/>
        </a:solidFill>
      </p:bgPr>
    </p:bg>
    <p:spTree>
      <p:nvGrpSpPr>
        <p:cNvPr id="1" name=""/>
        <p:cNvGrpSpPr/>
        <p:nvPr/>
      </p:nvGrpSpPr>
      <p:grpSpPr>
        <a:xfrm>
          <a:off x="0" y="0"/>
          <a:ext cx="0" cy="0"/>
          <a:chOff x="0" y="0"/>
          <a:chExt cx="0" cy="0"/>
        </a:xfrm>
      </p:grpSpPr>
      <p:grpSp>
        <p:nvGrpSpPr>
          <p:cNvPr name="Group 2" id="2"/>
          <p:cNvGrpSpPr/>
          <p:nvPr/>
        </p:nvGrpSpPr>
        <p:grpSpPr>
          <a:xfrm rot="0">
            <a:off x="359619" y="184159"/>
            <a:ext cx="16899681" cy="5745525"/>
            <a:chOff x="0" y="0"/>
            <a:chExt cx="22532908" cy="7660700"/>
          </a:xfrm>
        </p:grpSpPr>
        <p:sp>
          <p:nvSpPr>
            <p:cNvPr name="TextBox 3" id="3"/>
            <p:cNvSpPr txBox="true"/>
            <p:nvPr/>
          </p:nvSpPr>
          <p:spPr>
            <a:xfrm rot="0">
              <a:off x="0" y="152400"/>
              <a:ext cx="22532908" cy="2851255"/>
            </a:xfrm>
            <a:prstGeom prst="rect">
              <a:avLst/>
            </a:prstGeom>
          </p:spPr>
          <p:txBody>
            <a:bodyPr anchor="t" rtlCol="false" tIns="0" lIns="0" bIns="0" rIns="0">
              <a:spAutoFit/>
            </a:bodyPr>
            <a:lstStyle/>
            <a:p>
              <a:pPr algn="l" marL="0" indent="0" lvl="0">
                <a:lnSpc>
                  <a:spcPts val="7934"/>
                </a:lnSpc>
              </a:pPr>
              <a:r>
                <a:rPr lang="en-US" sz="7934">
                  <a:solidFill>
                    <a:srgbClr val="D6E0F0"/>
                  </a:solidFill>
                  <a:latin typeface="Shrikhand"/>
                  <a:ea typeface="Shrikhand"/>
                  <a:cs typeface="Shrikhand"/>
                  <a:sym typeface="Shrikhand"/>
                </a:rPr>
                <a:t>Air quality forecasting project</a:t>
              </a:r>
            </a:p>
            <a:p>
              <a:pPr algn="l" marL="0" indent="0" lvl="0">
                <a:lnSpc>
                  <a:spcPts val="5058"/>
                </a:lnSpc>
              </a:pPr>
            </a:p>
            <a:p>
              <a:pPr algn="l" marL="0" indent="0" lvl="0">
                <a:lnSpc>
                  <a:spcPts val="3696"/>
                </a:lnSpc>
              </a:pPr>
              <a:r>
                <a:rPr lang="en-US" sz="3696">
                  <a:solidFill>
                    <a:srgbClr val="D6E0F0"/>
                  </a:solidFill>
                  <a:latin typeface="Arial MT Pro"/>
                  <a:ea typeface="Arial MT Pro"/>
                  <a:cs typeface="Arial MT Pro"/>
                  <a:sym typeface="Arial MT Pro"/>
                </a:rPr>
                <a:t>P</a:t>
              </a:r>
              <a:r>
                <a:rPr lang="en-US" b="true" sz="3696" u="sng">
                  <a:solidFill>
                    <a:srgbClr val="D6E0F0"/>
                  </a:solidFill>
                  <a:latin typeface="Arial MT Pro Bold"/>
                  <a:ea typeface="Arial MT Pro Bold"/>
                  <a:cs typeface="Arial MT Pro Bold"/>
                  <a:sym typeface="Arial MT Pro Bold"/>
                </a:rPr>
                <a:t>urpose and focus of project </a:t>
              </a:r>
            </a:p>
          </p:txBody>
        </p:sp>
        <p:sp>
          <p:nvSpPr>
            <p:cNvPr name="TextBox 4" id="4"/>
            <p:cNvSpPr txBox="true"/>
            <p:nvPr/>
          </p:nvSpPr>
          <p:spPr>
            <a:xfrm rot="0">
              <a:off x="0" y="6977701"/>
              <a:ext cx="22532908" cy="682999"/>
            </a:xfrm>
            <a:prstGeom prst="rect">
              <a:avLst/>
            </a:prstGeom>
          </p:spPr>
          <p:txBody>
            <a:bodyPr anchor="t" rtlCol="false" tIns="0" lIns="0" bIns="0" rIns="0">
              <a:spAutoFit/>
            </a:bodyPr>
            <a:lstStyle/>
            <a:p>
              <a:pPr algn="l" marL="0" indent="0" lvl="0">
                <a:lnSpc>
                  <a:spcPts val="4003"/>
                </a:lnSpc>
              </a:pPr>
            </a:p>
          </p:txBody>
        </p:sp>
        <p:sp>
          <p:nvSpPr>
            <p:cNvPr name="TextBox 5" id="5"/>
            <p:cNvSpPr txBox="true"/>
            <p:nvPr/>
          </p:nvSpPr>
          <p:spPr>
            <a:xfrm rot="0">
              <a:off x="0" y="3304574"/>
              <a:ext cx="22532908" cy="3130550"/>
            </a:xfrm>
            <a:prstGeom prst="rect">
              <a:avLst/>
            </a:prstGeom>
          </p:spPr>
          <p:txBody>
            <a:bodyPr anchor="t" rtlCol="false" tIns="0" lIns="0" bIns="0" rIns="0">
              <a:spAutoFit/>
            </a:bodyPr>
            <a:lstStyle/>
            <a:p>
              <a:pPr algn="just">
                <a:lnSpc>
                  <a:spcPts val="3695"/>
                </a:lnSpc>
              </a:pPr>
              <a:r>
                <a:rPr lang="en-US" sz="3079" b="true">
                  <a:solidFill>
                    <a:srgbClr val="D6E0F0"/>
                  </a:solidFill>
                  <a:latin typeface="Arimo Bold"/>
                  <a:ea typeface="Arimo Bold"/>
                  <a:cs typeface="Arimo Bold"/>
                  <a:sym typeface="Arimo Bold"/>
                </a:rPr>
                <a:t>This project aims to build a time series  forecasting system that predicts air quality index (AQl) and pollutant level using historical pollution data .The goal is to empower agencies, city planner,and the public with timely for heathier decision-making.</a:t>
              </a:r>
            </a:p>
            <a:p>
              <a:pPr algn="just">
                <a:lnSpc>
                  <a:spcPts val="3695"/>
                </a:lnSpc>
              </a:pPr>
            </a:p>
            <a:p>
              <a:pPr algn="just" marL="0" indent="0" lvl="0">
                <a:lnSpc>
                  <a:spcPts val="3695"/>
                </a:lnSpc>
              </a:pPr>
            </a:p>
          </p:txBody>
        </p:sp>
      </p:grpSp>
      <p:sp>
        <p:nvSpPr>
          <p:cNvPr name="Freeform 6" id="6"/>
          <p:cNvSpPr/>
          <p:nvPr/>
        </p:nvSpPr>
        <p:spPr>
          <a:xfrm flipH="false" flipV="false" rot="-1268288">
            <a:off x="14795639" y="5873497"/>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867575" y="4777592"/>
            <a:ext cx="17244410" cy="5112223"/>
          </a:xfrm>
          <a:prstGeom prst="rect">
            <a:avLst/>
          </a:prstGeom>
        </p:spPr>
        <p:txBody>
          <a:bodyPr anchor="t" rtlCol="false" tIns="0" lIns="0" bIns="0" rIns="0">
            <a:spAutoFit/>
          </a:bodyPr>
          <a:lstStyle/>
          <a:p>
            <a:pPr algn="just">
              <a:lnSpc>
                <a:spcPts val="3747"/>
              </a:lnSpc>
            </a:pPr>
            <a:r>
              <a:rPr lang="en-US" b="true" sz="3747" u="sng">
                <a:solidFill>
                  <a:srgbClr val="D6E0F0"/>
                </a:solidFill>
                <a:latin typeface="Arial MT Pro Bold"/>
                <a:ea typeface="Arial MT Pro Bold"/>
                <a:cs typeface="Arial MT Pro Bold"/>
                <a:sym typeface="Arial MT Pro Bold"/>
              </a:rPr>
              <a:t>Project Objective</a:t>
            </a:r>
          </a:p>
          <a:p>
            <a:pPr algn="just">
              <a:lnSpc>
                <a:spcPts val="2678"/>
              </a:lnSpc>
            </a:pPr>
          </a:p>
          <a:p>
            <a:pPr algn="just">
              <a:lnSpc>
                <a:spcPts val="5788"/>
              </a:lnSpc>
            </a:pPr>
            <a:r>
              <a:rPr lang="en-US" sz="3078">
                <a:solidFill>
                  <a:srgbClr val="D6E0F0"/>
                </a:solidFill>
                <a:latin typeface="Arial MT Pro"/>
                <a:ea typeface="Arial MT Pro"/>
                <a:cs typeface="Arial MT Pro"/>
                <a:sym typeface="Arial MT Pro"/>
              </a:rPr>
              <a:t>• A time series forecasting model to predict AQI and key pollutants (PM2.5, PM10, NO2, etc.).</a:t>
            </a:r>
          </a:p>
          <a:p>
            <a:pPr algn="just">
              <a:lnSpc>
                <a:spcPts val="5788"/>
              </a:lnSpc>
            </a:pPr>
            <a:r>
              <a:rPr lang="en-US" sz="3078">
                <a:solidFill>
                  <a:srgbClr val="D6E0F0"/>
                </a:solidFill>
                <a:latin typeface="Arial MT Pro"/>
                <a:ea typeface="Arial MT Pro"/>
                <a:cs typeface="Arial MT Pro"/>
                <a:sym typeface="Arial MT Pro"/>
              </a:rPr>
              <a:t>• Visual dashboard showing historical trends and future air quality predictions.</a:t>
            </a:r>
          </a:p>
          <a:p>
            <a:pPr algn="just">
              <a:lnSpc>
                <a:spcPts val="5788"/>
              </a:lnSpc>
            </a:pPr>
            <a:r>
              <a:rPr lang="en-US" sz="3078">
                <a:solidFill>
                  <a:srgbClr val="D6E0F0"/>
                </a:solidFill>
                <a:latin typeface="Arial MT Pro"/>
                <a:ea typeface="Arial MT Pro"/>
                <a:cs typeface="Arial MT Pro"/>
                <a:sym typeface="Arial MT Pro"/>
              </a:rPr>
              <a:t>• Alerts or warnings when predicted AQI crosses safety thresholds.</a:t>
            </a:r>
          </a:p>
          <a:p>
            <a:pPr algn="just">
              <a:lnSpc>
                <a:spcPts val="5788"/>
              </a:lnSpc>
            </a:pPr>
            <a:r>
              <a:rPr lang="en-US" sz="3078">
                <a:solidFill>
                  <a:srgbClr val="D6E0F0"/>
                </a:solidFill>
                <a:latin typeface="Arial MT Pro"/>
                <a:ea typeface="Arial MT Pro"/>
                <a:cs typeface="Arial MT Pro"/>
                <a:sym typeface="Arial MT Pro"/>
              </a:rPr>
              <a:t>• Ability to analyze pollutant contributions and seasonal trends.</a:t>
            </a:r>
          </a:p>
          <a:p>
            <a:pPr algn="just">
              <a:lnSpc>
                <a:spcPts val="5788"/>
              </a:lnSpc>
            </a:pPr>
            <a:r>
              <a:rPr lang="en-US" sz="3078">
                <a:solidFill>
                  <a:srgbClr val="D6E0F0"/>
                </a:solidFill>
                <a:latin typeface="Arial MT Pro"/>
                <a:ea typeface="Arial MT Pro"/>
                <a:cs typeface="Arial MT Pro"/>
                <a:sym typeface="Arial MT Pro"/>
              </a:rPr>
              <a:t>• Admin functionality to upload new datasets and retrain models for updated forecasting.</a:t>
            </a:r>
          </a:p>
          <a:p>
            <a:pPr algn="just">
              <a:lnSpc>
                <a:spcPts val="428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D6E0F0"/>
        </a:solidFill>
      </p:bgPr>
    </p:bg>
    <p:spTree>
      <p:nvGrpSpPr>
        <p:cNvPr id="1" name=""/>
        <p:cNvGrpSpPr/>
        <p:nvPr/>
      </p:nvGrpSpPr>
      <p:grpSpPr>
        <a:xfrm>
          <a:off x="0" y="0"/>
          <a:ext cx="0" cy="0"/>
          <a:chOff x="0" y="0"/>
          <a:chExt cx="0" cy="0"/>
        </a:xfrm>
      </p:grpSpPr>
      <p:sp>
        <p:nvSpPr>
          <p:cNvPr name="TextBox 2" id="2"/>
          <p:cNvSpPr txBox="true"/>
          <p:nvPr/>
        </p:nvSpPr>
        <p:spPr>
          <a:xfrm rot="0">
            <a:off x="704090" y="276578"/>
            <a:ext cx="16555210" cy="11849100"/>
          </a:xfrm>
          <a:prstGeom prst="rect">
            <a:avLst/>
          </a:prstGeom>
        </p:spPr>
        <p:txBody>
          <a:bodyPr anchor="t" rtlCol="false" tIns="0" lIns="0" bIns="0" rIns="0">
            <a:spAutoFit/>
          </a:bodyPr>
          <a:lstStyle/>
          <a:p>
            <a:pPr algn="just">
              <a:lnSpc>
                <a:spcPts val="6603"/>
              </a:lnSpc>
            </a:pPr>
            <a:r>
              <a:rPr lang="en-US" b="true" sz="5503" u="sng">
                <a:solidFill>
                  <a:srgbClr val="5E17EB"/>
                </a:solidFill>
                <a:latin typeface="Arimo Bold"/>
                <a:ea typeface="Arimo Bold"/>
                <a:cs typeface="Arimo Bold"/>
                <a:sym typeface="Arimo Bold"/>
              </a:rPr>
              <a:t>Technology Stack</a:t>
            </a:r>
          </a:p>
          <a:p>
            <a:pPr algn="just">
              <a:lnSpc>
                <a:spcPts val="5403"/>
              </a:lnSpc>
            </a:pPr>
          </a:p>
          <a:p>
            <a:pPr algn="just" marL="972246" indent="-486123" lvl="1">
              <a:lnSpc>
                <a:spcPts val="5403"/>
              </a:lnSpc>
              <a:buFont typeface="Arial"/>
              <a:buChar char="•"/>
            </a:pPr>
            <a:r>
              <a:rPr lang="en-US" b="true" sz="4503">
                <a:solidFill>
                  <a:srgbClr val="3F66C7"/>
                </a:solidFill>
                <a:latin typeface="Arimo Bold"/>
                <a:ea typeface="Arimo Bold"/>
                <a:cs typeface="Arimo Bold"/>
                <a:sym typeface="Arimo Bold"/>
              </a:rPr>
              <a:t>Python for core development</a:t>
            </a:r>
          </a:p>
          <a:p>
            <a:pPr algn="just" marL="972246" indent="-486123" lvl="1">
              <a:lnSpc>
                <a:spcPts val="5403"/>
              </a:lnSpc>
              <a:buFont typeface="Arial"/>
              <a:buChar char="•"/>
            </a:pPr>
            <a:r>
              <a:rPr lang="en-US" b="true" sz="4503">
                <a:solidFill>
                  <a:srgbClr val="3F66C7"/>
                </a:solidFill>
                <a:latin typeface="Arimo Bold"/>
                <a:ea typeface="Arimo Bold"/>
                <a:cs typeface="Arimo Bold"/>
                <a:sym typeface="Arimo Bold"/>
              </a:rPr>
              <a:t>Pandas/NumPy for data manipulation</a:t>
            </a:r>
          </a:p>
          <a:p>
            <a:pPr algn="just" marL="972246" indent="-486123" lvl="1">
              <a:lnSpc>
                <a:spcPts val="5403"/>
              </a:lnSpc>
              <a:buFont typeface="Arial"/>
              <a:buChar char="•"/>
            </a:pPr>
            <a:r>
              <a:rPr lang="en-US" b="true" sz="4503">
                <a:solidFill>
                  <a:srgbClr val="184EAB"/>
                </a:solidFill>
                <a:latin typeface="Arimo Bold"/>
                <a:ea typeface="Arimo Bold"/>
                <a:cs typeface="Arimo Bold"/>
                <a:sym typeface="Arimo Bold"/>
              </a:rPr>
              <a:t>Scikit-learn for machine learning models</a:t>
            </a:r>
          </a:p>
          <a:p>
            <a:pPr algn="just" marL="972246" indent="-486123" lvl="1">
              <a:lnSpc>
                <a:spcPts val="5403"/>
              </a:lnSpc>
              <a:buFont typeface="Arial"/>
              <a:buChar char="•"/>
            </a:pPr>
            <a:r>
              <a:rPr lang="en-US" b="true" sz="4503">
                <a:solidFill>
                  <a:srgbClr val="184EAB"/>
                </a:solidFill>
                <a:latin typeface="Arimo Bold"/>
                <a:ea typeface="Arimo Bold"/>
                <a:cs typeface="Arimo Bold"/>
                <a:sym typeface="Arimo Bold"/>
              </a:rPr>
              <a:t>TensorFlow for deep learning(LSTM) models</a:t>
            </a:r>
          </a:p>
          <a:p>
            <a:pPr algn="just" marL="972246" indent="-486123" lvl="1">
              <a:lnSpc>
                <a:spcPts val="5403"/>
              </a:lnSpc>
              <a:buFont typeface="Arial"/>
              <a:buChar char="•"/>
            </a:pPr>
            <a:r>
              <a:rPr lang="en-US" b="true" sz="4503">
                <a:solidFill>
                  <a:srgbClr val="184EAB"/>
                </a:solidFill>
                <a:latin typeface="Arimo Bold"/>
                <a:ea typeface="Arimo Bold"/>
                <a:cs typeface="Arimo Bold"/>
                <a:sym typeface="Arimo Bold"/>
              </a:rPr>
              <a:t>ARIMA for statistical time-series forecasting</a:t>
            </a:r>
          </a:p>
          <a:p>
            <a:pPr algn="just" marL="972246" indent="-486123" lvl="1">
              <a:lnSpc>
                <a:spcPts val="5403"/>
              </a:lnSpc>
              <a:buFont typeface="Arial"/>
              <a:buChar char="•"/>
            </a:pPr>
            <a:r>
              <a:rPr lang="en-US" b="true" sz="4503">
                <a:solidFill>
                  <a:srgbClr val="184EAB"/>
                </a:solidFill>
                <a:latin typeface="Arimo Bold"/>
                <a:ea typeface="Arimo Bold"/>
                <a:cs typeface="Arimo Bold"/>
                <a:sym typeface="Arimo Bold"/>
              </a:rPr>
              <a:t>Prophet for trend-based time-series forecasting</a:t>
            </a:r>
          </a:p>
          <a:p>
            <a:pPr algn="just" marL="972246" indent="-486123" lvl="1">
              <a:lnSpc>
                <a:spcPts val="5403"/>
              </a:lnSpc>
              <a:buFont typeface="Arial"/>
              <a:buChar char="•"/>
            </a:pPr>
            <a:r>
              <a:rPr lang="en-US" b="true" sz="4503">
                <a:solidFill>
                  <a:srgbClr val="184EAB"/>
                </a:solidFill>
                <a:latin typeface="Arimo Bold"/>
                <a:ea typeface="Arimo Bold"/>
                <a:cs typeface="Arimo Bold"/>
                <a:sym typeface="Arimo Bold"/>
              </a:rPr>
              <a:t>XGBoost-for boosting -based regression prediction</a:t>
            </a:r>
          </a:p>
          <a:p>
            <a:pPr algn="just" marL="972246" indent="-486123" lvl="1">
              <a:lnSpc>
                <a:spcPts val="5403"/>
              </a:lnSpc>
              <a:buFont typeface="Arial"/>
              <a:buChar char="•"/>
            </a:pPr>
            <a:r>
              <a:rPr lang="en-US" b="true" sz="4503">
                <a:solidFill>
                  <a:srgbClr val="184EAB"/>
                </a:solidFill>
                <a:latin typeface="Arimo Bold"/>
                <a:ea typeface="Arimo Bold"/>
                <a:cs typeface="Arimo Bold"/>
                <a:sym typeface="Arimo Bold"/>
              </a:rPr>
              <a:t>Streamlit for web application</a:t>
            </a:r>
          </a:p>
          <a:p>
            <a:pPr algn="just" marL="972246" indent="-486123" lvl="1">
              <a:lnSpc>
                <a:spcPts val="5403"/>
              </a:lnSpc>
              <a:buFont typeface="Arial"/>
              <a:buChar char="•"/>
            </a:pPr>
            <a:r>
              <a:rPr lang="en-US" b="true" sz="4503">
                <a:solidFill>
                  <a:srgbClr val="184EAB"/>
                </a:solidFill>
                <a:latin typeface="Arimo Bold"/>
                <a:ea typeface="Arimo Bold"/>
                <a:cs typeface="Arimo Bold"/>
                <a:sym typeface="Arimo Bold"/>
              </a:rPr>
              <a:t>Plotly/Matplotlib for visualization</a:t>
            </a:r>
            <a:r>
              <a:rPr lang="en-US" b="true" sz="4503">
                <a:solidFill>
                  <a:srgbClr val="184EAB"/>
                </a:solidFill>
                <a:latin typeface="Arimo Bold"/>
                <a:ea typeface="Arimo Bold"/>
                <a:cs typeface="Arimo Bold"/>
                <a:sym typeface="Arimo Bold"/>
              </a:rPr>
              <a:t></a:t>
            </a:r>
          </a:p>
          <a:p>
            <a:pPr algn="ctr">
              <a:lnSpc>
                <a:spcPts val="5403"/>
              </a:lnSpc>
            </a:pPr>
          </a:p>
          <a:p>
            <a:pPr algn="ctr">
              <a:lnSpc>
                <a:spcPts val="5403"/>
              </a:lnSpc>
            </a:pPr>
          </a:p>
          <a:p>
            <a:pPr algn="ctr">
              <a:lnSpc>
                <a:spcPts val="5403"/>
              </a:lnSpc>
            </a:pPr>
          </a:p>
          <a:p>
            <a:pPr algn="ctr">
              <a:lnSpc>
                <a:spcPts val="5403"/>
              </a:lnSpc>
            </a:pPr>
          </a:p>
          <a:p>
            <a:pPr algn="ctr">
              <a:lnSpc>
                <a:spcPts val="5403"/>
              </a:lnSpc>
            </a:pPr>
          </a:p>
          <a:p>
            <a:pPr algn="ctr">
              <a:lnSpc>
                <a:spcPts val="540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6E0F0"/>
        </a:solidFill>
      </p:bgPr>
    </p:bg>
    <p:spTree>
      <p:nvGrpSpPr>
        <p:cNvPr id="1" name=""/>
        <p:cNvGrpSpPr/>
        <p:nvPr/>
      </p:nvGrpSpPr>
      <p:grpSpPr>
        <a:xfrm>
          <a:off x="0" y="0"/>
          <a:ext cx="0" cy="0"/>
          <a:chOff x="0" y="0"/>
          <a:chExt cx="0" cy="0"/>
        </a:xfrm>
      </p:grpSpPr>
      <p:sp>
        <p:nvSpPr>
          <p:cNvPr name="Freeform 2" id="2"/>
          <p:cNvSpPr/>
          <p:nvPr/>
        </p:nvSpPr>
        <p:spPr>
          <a:xfrm flipH="false" flipV="false" rot="5813290">
            <a:off x="-7998005" y="5144456"/>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3771" y="608647"/>
            <a:ext cx="12639675" cy="1148715"/>
          </a:xfrm>
          <a:prstGeom prst="rect">
            <a:avLst/>
          </a:prstGeom>
        </p:spPr>
        <p:txBody>
          <a:bodyPr anchor="t" rtlCol="false" tIns="0" lIns="0" bIns="0" rIns="0">
            <a:spAutoFit/>
          </a:bodyPr>
          <a:lstStyle/>
          <a:p>
            <a:pPr algn="l">
              <a:lnSpc>
                <a:spcPts val="4100"/>
              </a:lnSpc>
            </a:pPr>
            <a:r>
              <a:rPr lang="en-US" sz="4100" u="sng" b="true">
                <a:solidFill>
                  <a:srgbClr val="0B3D91"/>
                </a:solidFill>
                <a:latin typeface="Arimo Bold"/>
                <a:ea typeface="Arimo Bold"/>
                <a:cs typeface="Arimo Bold"/>
                <a:sym typeface="Arimo Bold"/>
              </a:rPr>
              <a:t>Milestone 1:Data preprocessing and EDA</a:t>
            </a:r>
          </a:p>
          <a:p>
            <a:pPr algn="l" marL="0" indent="0" lvl="0">
              <a:lnSpc>
                <a:spcPts val="4599"/>
              </a:lnSpc>
            </a:pPr>
          </a:p>
        </p:txBody>
      </p:sp>
      <p:grpSp>
        <p:nvGrpSpPr>
          <p:cNvPr name="Group 4" id="4"/>
          <p:cNvGrpSpPr/>
          <p:nvPr/>
        </p:nvGrpSpPr>
        <p:grpSpPr>
          <a:xfrm rot="0">
            <a:off x="403771" y="2463318"/>
            <a:ext cx="6906935" cy="2481664"/>
            <a:chOff x="0" y="0"/>
            <a:chExt cx="9209246" cy="3308886"/>
          </a:xfrm>
        </p:grpSpPr>
        <p:sp>
          <p:nvSpPr>
            <p:cNvPr name="TextBox 5" id="5"/>
            <p:cNvSpPr txBox="true"/>
            <p:nvPr/>
          </p:nvSpPr>
          <p:spPr>
            <a:xfrm rot="0">
              <a:off x="0" y="-38100"/>
              <a:ext cx="9207689" cy="1361585"/>
            </a:xfrm>
            <a:prstGeom prst="rect">
              <a:avLst/>
            </a:prstGeom>
          </p:spPr>
          <p:txBody>
            <a:bodyPr anchor="t" rtlCol="false" tIns="0" lIns="0" bIns="0" rIns="0">
              <a:spAutoFit/>
            </a:bodyPr>
            <a:lstStyle/>
            <a:p>
              <a:pPr algn="l" marL="0" indent="0" lvl="0">
                <a:lnSpc>
                  <a:spcPts val="7815"/>
                </a:lnSpc>
                <a:spcBef>
                  <a:spcPct val="0"/>
                </a:spcBef>
              </a:pPr>
              <a:r>
                <a:rPr lang="en-US" b="true" sz="6513">
                  <a:solidFill>
                    <a:srgbClr val="184EAB"/>
                  </a:solidFill>
                  <a:latin typeface="Arimo Bold"/>
                  <a:ea typeface="Arimo Bold"/>
                  <a:cs typeface="Arimo Bold"/>
                  <a:sym typeface="Arimo Bold"/>
                </a:rPr>
                <a:t>CPCB &amp; SAFAR</a:t>
              </a:r>
            </a:p>
          </p:txBody>
        </p:sp>
        <p:sp>
          <p:nvSpPr>
            <p:cNvPr name="TextBox 6" id="6"/>
            <p:cNvSpPr txBox="true"/>
            <p:nvPr/>
          </p:nvSpPr>
          <p:spPr>
            <a:xfrm rot="0">
              <a:off x="0" y="1661174"/>
              <a:ext cx="9209246" cy="1647711"/>
            </a:xfrm>
            <a:prstGeom prst="rect">
              <a:avLst/>
            </a:prstGeom>
          </p:spPr>
          <p:txBody>
            <a:bodyPr anchor="t" rtlCol="false" tIns="0" lIns="0" bIns="0" rIns="0">
              <a:spAutoFit/>
            </a:bodyPr>
            <a:lstStyle/>
            <a:p>
              <a:pPr algn="l" marL="0" indent="0" lvl="0">
                <a:lnSpc>
                  <a:spcPts val="4897"/>
                </a:lnSpc>
              </a:pPr>
              <a:r>
                <a:rPr lang="en-US" sz="3767">
                  <a:solidFill>
                    <a:srgbClr val="184EAB"/>
                  </a:solidFill>
                  <a:latin typeface="Arimo"/>
                  <a:ea typeface="Arimo"/>
                  <a:cs typeface="Arimo"/>
                  <a:sym typeface="Arimo"/>
                </a:rPr>
                <a:t>Official government monitoring stations provide reliable data.</a:t>
              </a:r>
            </a:p>
          </p:txBody>
        </p:sp>
      </p:grpSp>
      <p:grpSp>
        <p:nvGrpSpPr>
          <p:cNvPr name="Group 7" id="7"/>
          <p:cNvGrpSpPr/>
          <p:nvPr/>
        </p:nvGrpSpPr>
        <p:grpSpPr>
          <a:xfrm rot="0">
            <a:off x="403771" y="5747319"/>
            <a:ext cx="6319838" cy="2838370"/>
            <a:chOff x="0" y="0"/>
            <a:chExt cx="8426450" cy="3784493"/>
          </a:xfrm>
        </p:grpSpPr>
        <p:sp>
          <p:nvSpPr>
            <p:cNvPr name="TextBox 8" id="8"/>
            <p:cNvSpPr txBox="true"/>
            <p:nvPr/>
          </p:nvSpPr>
          <p:spPr>
            <a:xfrm rot="0">
              <a:off x="0" y="-38100"/>
              <a:ext cx="8425025" cy="1249087"/>
            </a:xfrm>
            <a:prstGeom prst="rect">
              <a:avLst/>
            </a:prstGeom>
          </p:spPr>
          <p:txBody>
            <a:bodyPr anchor="t" rtlCol="false" tIns="0" lIns="0" bIns="0" rIns="0">
              <a:spAutoFit/>
            </a:bodyPr>
            <a:lstStyle/>
            <a:p>
              <a:pPr algn="l" marL="0" indent="0" lvl="0">
                <a:lnSpc>
                  <a:spcPts val="7151"/>
                </a:lnSpc>
                <a:spcBef>
                  <a:spcPct val="0"/>
                </a:spcBef>
              </a:pPr>
              <a:r>
                <a:rPr lang="en-US" b="true" sz="5959">
                  <a:solidFill>
                    <a:srgbClr val="184EAB"/>
                  </a:solidFill>
                  <a:latin typeface="Arimo Bold"/>
                  <a:ea typeface="Arimo Bold"/>
                  <a:cs typeface="Arimo Bold"/>
                  <a:sym typeface="Arimo Bold"/>
                </a:rPr>
                <a:t>OpenAQ &amp; WAQI</a:t>
              </a:r>
            </a:p>
          </p:txBody>
        </p:sp>
        <p:sp>
          <p:nvSpPr>
            <p:cNvPr name="TextBox 9" id="9"/>
            <p:cNvSpPr txBox="true"/>
            <p:nvPr/>
          </p:nvSpPr>
          <p:spPr>
            <a:xfrm rot="0">
              <a:off x="0" y="1524640"/>
              <a:ext cx="8426450" cy="2259854"/>
            </a:xfrm>
            <a:prstGeom prst="rect">
              <a:avLst/>
            </a:prstGeom>
          </p:spPr>
          <p:txBody>
            <a:bodyPr anchor="t" rtlCol="false" tIns="0" lIns="0" bIns="0" rIns="0">
              <a:spAutoFit/>
            </a:bodyPr>
            <a:lstStyle/>
            <a:p>
              <a:pPr algn="l" marL="0" indent="0" lvl="0">
                <a:lnSpc>
                  <a:spcPts val="4481"/>
                </a:lnSpc>
              </a:pPr>
              <a:r>
                <a:rPr lang="en-US" sz="3447">
                  <a:solidFill>
                    <a:srgbClr val="184EAB"/>
                  </a:solidFill>
                  <a:latin typeface="Arimo"/>
                  <a:ea typeface="Arimo"/>
                  <a:cs typeface="Arimo"/>
                  <a:sym typeface="Arimo"/>
                </a:rPr>
                <a:t>Crowdsourced platforms enhance coverage and engagement.</a:t>
              </a:r>
            </a:p>
          </p:txBody>
        </p:sp>
      </p:grpSp>
      <p:sp>
        <p:nvSpPr>
          <p:cNvPr name="TextBox 10" id="10"/>
          <p:cNvSpPr txBox="true"/>
          <p:nvPr/>
        </p:nvSpPr>
        <p:spPr>
          <a:xfrm rot="0">
            <a:off x="333375" y="1600517"/>
            <a:ext cx="8048535" cy="351790"/>
          </a:xfrm>
          <a:prstGeom prst="rect">
            <a:avLst/>
          </a:prstGeom>
        </p:spPr>
        <p:txBody>
          <a:bodyPr anchor="t" rtlCol="false" tIns="0" lIns="0" bIns="0" rIns="0">
            <a:spAutoFit/>
          </a:bodyPr>
          <a:lstStyle/>
          <a:p>
            <a:pPr algn="l" marL="0" indent="0" lvl="0">
              <a:lnSpc>
                <a:spcPts val="2600"/>
              </a:lnSpc>
            </a:pPr>
            <a:r>
              <a:rPr lang="en-US" sz="2600">
                <a:solidFill>
                  <a:srgbClr val="0B3D91"/>
                </a:solidFill>
                <a:latin typeface="Gilda Display"/>
                <a:ea typeface="Gilda Display"/>
                <a:cs typeface="Gilda Display"/>
                <a:sym typeface="Gilda Display"/>
              </a:rPr>
              <a:t>Data Sources &amp; Agencies</a:t>
            </a:r>
          </a:p>
        </p:txBody>
      </p:sp>
      <p:sp>
        <p:nvSpPr>
          <p:cNvPr name="TextBox 11" id="11"/>
          <p:cNvSpPr txBox="true"/>
          <p:nvPr/>
        </p:nvSpPr>
        <p:spPr>
          <a:xfrm rot="0">
            <a:off x="8381910" y="1319977"/>
            <a:ext cx="9389804" cy="8222354"/>
          </a:xfrm>
          <a:prstGeom prst="rect">
            <a:avLst/>
          </a:prstGeom>
        </p:spPr>
        <p:txBody>
          <a:bodyPr anchor="t" rtlCol="false" tIns="0" lIns="0" bIns="0" rIns="0">
            <a:spAutoFit/>
          </a:bodyPr>
          <a:lstStyle/>
          <a:p>
            <a:pPr algn="l">
              <a:lnSpc>
                <a:spcPts val="3611"/>
              </a:lnSpc>
            </a:pPr>
            <a:r>
              <a:rPr lang="en-US" sz="3611" u="sng" b="true">
                <a:solidFill>
                  <a:srgbClr val="5E17EB"/>
                </a:solidFill>
                <a:latin typeface="Arimo Bold"/>
                <a:ea typeface="Arimo Bold"/>
                <a:cs typeface="Arimo Bold"/>
                <a:sym typeface="Arimo Bold"/>
              </a:rPr>
              <a:t>EDA (Exploratory Data Analysis)</a:t>
            </a:r>
          </a:p>
          <a:p>
            <a:pPr algn="l">
              <a:lnSpc>
                <a:spcPts val="3611"/>
              </a:lnSpc>
            </a:pPr>
          </a:p>
          <a:p>
            <a:pPr algn="l">
              <a:lnSpc>
                <a:spcPts val="3611"/>
              </a:lnSpc>
            </a:pPr>
            <a:r>
              <a:rPr lang="en-US" sz="3611" u="sng">
                <a:solidFill>
                  <a:srgbClr val="0B3D91"/>
                </a:solidFill>
                <a:latin typeface="Arimo"/>
                <a:ea typeface="Arimo"/>
                <a:cs typeface="Arimo"/>
                <a:sym typeface="Arimo"/>
              </a:rPr>
              <a:t>Purpose: </a:t>
            </a:r>
            <a:r>
              <a:rPr lang="en-US" sz="3611">
                <a:solidFill>
                  <a:srgbClr val="0B3D91"/>
                </a:solidFill>
                <a:latin typeface="Arimo"/>
                <a:ea typeface="Arimo"/>
                <a:cs typeface="Arimo"/>
                <a:sym typeface="Arimo"/>
              </a:rPr>
              <a:t>Understand data, detect patterns, missing values &amp; outliers, plan features</a:t>
            </a:r>
          </a:p>
          <a:p>
            <a:pPr algn="l">
              <a:lnSpc>
                <a:spcPts val="3611"/>
              </a:lnSpc>
            </a:pPr>
          </a:p>
          <a:p>
            <a:pPr algn="l">
              <a:lnSpc>
                <a:spcPts val="3611"/>
              </a:lnSpc>
            </a:pPr>
            <a:r>
              <a:rPr lang="en-US" sz="3611" u="sng">
                <a:solidFill>
                  <a:srgbClr val="0B3D91"/>
                </a:solidFill>
                <a:latin typeface="Arimo"/>
                <a:ea typeface="Arimo"/>
                <a:cs typeface="Arimo"/>
                <a:sym typeface="Arimo"/>
              </a:rPr>
              <a:t>Visualizations:</a:t>
            </a:r>
          </a:p>
          <a:p>
            <a:pPr algn="l">
              <a:lnSpc>
                <a:spcPts val="3611"/>
              </a:lnSpc>
            </a:pPr>
          </a:p>
          <a:p>
            <a:pPr algn="l">
              <a:lnSpc>
                <a:spcPts val="3611"/>
              </a:lnSpc>
            </a:pPr>
            <a:r>
              <a:rPr lang="en-US" sz="3611" u="sng" b="true">
                <a:solidFill>
                  <a:srgbClr val="0B3D91"/>
                </a:solidFill>
                <a:latin typeface="Arimo Bold"/>
                <a:ea typeface="Arimo Bold"/>
                <a:cs typeface="Arimo Bold"/>
                <a:sym typeface="Arimo Bold"/>
              </a:rPr>
              <a:t>Time Series Plots</a:t>
            </a:r>
            <a:r>
              <a:rPr lang="en-US" sz="3611">
                <a:solidFill>
                  <a:srgbClr val="0B3D91"/>
                </a:solidFill>
                <a:latin typeface="Arimo"/>
                <a:ea typeface="Arimo"/>
                <a:cs typeface="Arimo"/>
                <a:sym typeface="Arimo"/>
              </a:rPr>
              <a:t> – Show pollutant trends, daily cycles, support forecasting</a:t>
            </a:r>
          </a:p>
          <a:p>
            <a:pPr algn="l">
              <a:lnSpc>
                <a:spcPts val="3611"/>
              </a:lnSpc>
            </a:pPr>
          </a:p>
          <a:p>
            <a:pPr algn="l">
              <a:lnSpc>
                <a:spcPts val="3611"/>
              </a:lnSpc>
            </a:pPr>
            <a:r>
              <a:rPr lang="en-US" sz="3611" u="sng" b="true">
                <a:solidFill>
                  <a:srgbClr val="0B3D91"/>
                </a:solidFill>
                <a:latin typeface="Arimo Bold"/>
                <a:ea typeface="Arimo Bold"/>
                <a:cs typeface="Arimo Bold"/>
                <a:sym typeface="Arimo Bold"/>
              </a:rPr>
              <a:t>Correlation Analysis</a:t>
            </a:r>
            <a:r>
              <a:rPr lang="en-US" sz="3611">
                <a:solidFill>
                  <a:srgbClr val="0B3D91"/>
                </a:solidFill>
                <a:latin typeface="Arimo"/>
                <a:ea typeface="Arimo"/>
                <a:cs typeface="Arimo"/>
                <a:sym typeface="Arimo"/>
              </a:rPr>
              <a:t> – Identify related pollutants, improve model features</a:t>
            </a:r>
          </a:p>
          <a:p>
            <a:pPr algn="l">
              <a:lnSpc>
                <a:spcPts val="3611"/>
              </a:lnSpc>
            </a:pPr>
          </a:p>
          <a:p>
            <a:pPr algn="l">
              <a:lnSpc>
                <a:spcPts val="3611"/>
              </a:lnSpc>
            </a:pPr>
            <a:r>
              <a:rPr lang="en-US" sz="3611" u="sng" b="true">
                <a:solidFill>
                  <a:srgbClr val="0B3D91"/>
                </a:solidFill>
                <a:latin typeface="Arimo Bold"/>
                <a:ea typeface="Arimo Bold"/>
                <a:cs typeface="Arimo Bold"/>
                <a:sym typeface="Arimo Bold"/>
              </a:rPr>
              <a:t>Statistical Summary</a:t>
            </a:r>
            <a:r>
              <a:rPr lang="en-US" sz="3611">
                <a:solidFill>
                  <a:srgbClr val="0B3D91"/>
                </a:solidFill>
                <a:latin typeface="Arimo"/>
                <a:ea typeface="Arimo"/>
                <a:cs typeface="Arimo"/>
                <a:sym typeface="Arimo"/>
              </a:rPr>
              <a:t> – Mean, median, max/min; detect extremes</a:t>
            </a:r>
          </a:p>
          <a:p>
            <a:pPr algn="l">
              <a:lnSpc>
                <a:spcPts val="3611"/>
              </a:lnSpc>
            </a:pPr>
          </a:p>
          <a:p>
            <a:pPr algn="l" marL="0" indent="0" lvl="0">
              <a:lnSpc>
                <a:spcPts val="3611"/>
              </a:lnSpc>
            </a:pPr>
            <a:r>
              <a:rPr lang="en-US" b="true" sz="3611" u="sng">
                <a:solidFill>
                  <a:srgbClr val="0B3D91"/>
                </a:solidFill>
                <a:latin typeface="Arimo Bold"/>
                <a:ea typeface="Arimo Bold"/>
                <a:cs typeface="Arimo Bold"/>
                <a:sym typeface="Arimo Bold"/>
              </a:rPr>
              <a:t>Distribution Analysis </a:t>
            </a:r>
            <a:r>
              <a:rPr lang="en-US" sz="3611">
                <a:solidFill>
                  <a:srgbClr val="0B3D91"/>
                </a:solidFill>
                <a:latin typeface="Arimo"/>
                <a:ea typeface="Arimo"/>
                <a:cs typeface="Arimo"/>
                <a:sym typeface="Arimo"/>
              </a:rPr>
              <a:t>– Frequency of values, detect outliers, check skewness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B3D91"/>
        </a:solidFill>
      </p:bgPr>
    </p:bg>
    <p:spTree>
      <p:nvGrpSpPr>
        <p:cNvPr id="1" name=""/>
        <p:cNvGrpSpPr/>
        <p:nvPr/>
      </p:nvGrpSpPr>
      <p:grpSpPr>
        <a:xfrm>
          <a:off x="0" y="0"/>
          <a:ext cx="0" cy="0"/>
          <a:chOff x="0" y="0"/>
          <a:chExt cx="0" cy="0"/>
        </a:xfrm>
      </p:grpSpPr>
      <p:sp>
        <p:nvSpPr>
          <p:cNvPr name="Freeform 2" id="2"/>
          <p:cNvSpPr/>
          <p:nvPr/>
        </p:nvSpPr>
        <p:spPr>
          <a:xfrm flipH="false" flipV="false" rot="-1268288">
            <a:off x="14795639" y="5873497"/>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268288">
            <a:off x="-6005389" y="-6781594"/>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503058" y="2032322"/>
            <a:ext cx="17281884" cy="8083239"/>
          </a:xfrm>
          <a:custGeom>
            <a:avLst/>
            <a:gdLst/>
            <a:ahLst/>
            <a:cxnLst/>
            <a:rect r="r" b="b" t="t" l="l"/>
            <a:pathLst>
              <a:path h="8083239" w="17281884">
                <a:moveTo>
                  <a:pt x="0" y="0"/>
                </a:moveTo>
                <a:lnTo>
                  <a:pt x="17281884" y="0"/>
                </a:lnTo>
                <a:lnTo>
                  <a:pt x="17281884" y="8083238"/>
                </a:lnTo>
                <a:lnTo>
                  <a:pt x="0" y="8083238"/>
                </a:lnTo>
                <a:lnTo>
                  <a:pt x="0" y="0"/>
                </a:lnTo>
                <a:close/>
              </a:path>
            </a:pathLst>
          </a:custGeom>
          <a:blipFill>
            <a:blip r:embed="rId4"/>
            <a:stretch>
              <a:fillRect l="0" t="-3758" r="0" b="-201"/>
            </a:stretch>
          </a:blipFill>
        </p:spPr>
      </p:sp>
      <p:sp>
        <p:nvSpPr>
          <p:cNvPr name="TextBox 5" id="5"/>
          <p:cNvSpPr txBox="true"/>
          <p:nvPr/>
        </p:nvSpPr>
        <p:spPr>
          <a:xfrm rot="0">
            <a:off x="2356431" y="4636453"/>
            <a:ext cx="12639675" cy="476250"/>
          </a:xfrm>
          <a:prstGeom prst="rect">
            <a:avLst/>
          </a:prstGeom>
        </p:spPr>
        <p:txBody>
          <a:bodyPr anchor="t" rtlCol="false" tIns="0" lIns="0" bIns="0" rIns="0">
            <a:spAutoFit/>
          </a:bodyPr>
          <a:lstStyle/>
          <a:p>
            <a:pPr algn="l" marL="0" indent="0" lvl="0">
              <a:lnSpc>
                <a:spcPts val="3600"/>
              </a:lnSpc>
            </a:pPr>
          </a:p>
        </p:txBody>
      </p:sp>
      <p:sp>
        <p:nvSpPr>
          <p:cNvPr name="TextBox 6" id="6"/>
          <p:cNvSpPr txBox="true"/>
          <p:nvPr/>
        </p:nvSpPr>
        <p:spPr>
          <a:xfrm rot="0">
            <a:off x="3807972" y="232086"/>
            <a:ext cx="7828062" cy="1666875"/>
          </a:xfrm>
          <a:prstGeom prst="rect">
            <a:avLst/>
          </a:prstGeom>
        </p:spPr>
        <p:txBody>
          <a:bodyPr anchor="t" rtlCol="false" tIns="0" lIns="0" bIns="0" rIns="0">
            <a:spAutoFit/>
          </a:bodyPr>
          <a:lstStyle/>
          <a:p>
            <a:pPr algn="ctr">
              <a:lnSpc>
                <a:spcPts val="6461"/>
              </a:lnSpc>
            </a:pPr>
            <a:r>
              <a:rPr lang="en-US" sz="5384" b="true">
                <a:solidFill>
                  <a:srgbClr val="FFFFFF"/>
                </a:solidFill>
                <a:latin typeface="Arimo Bold"/>
                <a:ea typeface="Arimo Bold"/>
                <a:cs typeface="Arimo Bold"/>
                <a:sym typeface="Arimo Bold"/>
              </a:rPr>
              <a:t>Dashboard 1</a:t>
            </a:r>
          </a:p>
          <a:p>
            <a:pPr algn="ctr">
              <a:lnSpc>
                <a:spcPts val="6461"/>
              </a:lnSpc>
              <a:spcBef>
                <a:spcPct val="0"/>
              </a:spcBef>
            </a:pPr>
            <a:r>
              <a:rPr lang="en-US" b="true" sz="5384">
                <a:solidFill>
                  <a:srgbClr val="FFFFFF"/>
                </a:solidFill>
                <a:latin typeface="Arimo Bold"/>
                <a:ea typeface="Arimo Bold"/>
                <a:cs typeface="Arimo Bold"/>
                <a:sym typeface="Arimo Bold"/>
              </a:rPr>
              <a:t>Air quality data explorer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6E0F0"/>
        </a:solidFill>
      </p:bgPr>
    </p:bg>
    <p:spTree>
      <p:nvGrpSpPr>
        <p:cNvPr id="1" name=""/>
        <p:cNvGrpSpPr/>
        <p:nvPr/>
      </p:nvGrpSpPr>
      <p:grpSpPr>
        <a:xfrm>
          <a:off x="0" y="0"/>
          <a:ext cx="0" cy="0"/>
          <a:chOff x="0" y="0"/>
          <a:chExt cx="0" cy="0"/>
        </a:xfrm>
      </p:grpSpPr>
      <p:sp>
        <p:nvSpPr>
          <p:cNvPr name="Freeform 2" id="2"/>
          <p:cNvSpPr/>
          <p:nvPr/>
        </p:nvSpPr>
        <p:spPr>
          <a:xfrm flipH="false" flipV="false" rot="5813290">
            <a:off x="-7998005" y="5144456"/>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5617" y="2242729"/>
            <a:ext cx="2120900" cy="1790700"/>
            <a:chOff x="0" y="0"/>
            <a:chExt cx="721712" cy="609350"/>
          </a:xfrm>
        </p:grpSpPr>
        <p:sp>
          <p:nvSpPr>
            <p:cNvPr name="Freeform 4" id="4"/>
            <p:cNvSpPr/>
            <p:nvPr/>
          </p:nvSpPr>
          <p:spPr>
            <a:xfrm flipH="false" flipV="false" rot="0">
              <a:off x="0" y="0"/>
              <a:ext cx="721712" cy="609349"/>
            </a:xfrm>
            <a:custGeom>
              <a:avLst/>
              <a:gdLst/>
              <a:ahLst/>
              <a:cxnLst/>
              <a:rect r="r" b="b" t="t" l="l"/>
              <a:pathLst>
                <a:path h="609349" w="721712">
                  <a:moveTo>
                    <a:pt x="146012" y="0"/>
                  </a:moveTo>
                  <a:lnTo>
                    <a:pt x="575700" y="0"/>
                  </a:lnTo>
                  <a:cubicBezTo>
                    <a:pt x="656340" y="0"/>
                    <a:pt x="721712" y="65372"/>
                    <a:pt x="721712" y="146012"/>
                  </a:cubicBezTo>
                  <a:lnTo>
                    <a:pt x="721712" y="463338"/>
                  </a:lnTo>
                  <a:cubicBezTo>
                    <a:pt x="721712" y="543978"/>
                    <a:pt x="656340" y="609349"/>
                    <a:pt x="575700" y="609349"/>
                  </a:cubicBezTo>
                  <a:lnTo>
                    <a:pt x="146012" y="609349"/>
                  </a:lnTo>
                  <a:cubicBezTo>
                    <a:pt x="65372" y="609349"/>
                    <a:pt x="0" y="543978"/>
                    <a:pt x="0" y="463338"/>
                  </a:cubicBezTo>
                  <a:lnTo>
                    <a:pt x="0" y="146012"/>
                  </a:lnTo>
                  <a:cubicBezTo>
                    <a:pt x="0" y="65372"/>
                    <a:pt x="65372" y="0"/>
                    <a:pt x="146012" y="0"/>
                  </a:cubicBezTo>
                  <a:close/>
                </a:path>
              </a:pathLst>
            </a:custGeom>
            <a:blipFill>
              <a:blip r:embed="rId4"/>
              <a:stretch>
                <a:fillRect l="-25384" t="0" r="-25384" b="0"/>
              </a:stretch>
            </a:blipFill>
            <a:ln w="19050" cap="rnd">
              <a:solidFill>
                <a:srgbClr val="FFFFFF"/>
              </a:solidFill>
              <a:prstDash val="solid"/>
              <a:round/>
            </a:ln>
          </p:spPr>
        </p:sp>
      </p:grpSp>
      <p:grpSp>
        <p:nvGrpSpPr>
          <p:cNvPr name="Group 5" id="5"/>
          <p:cNvGrpSpPr/>
          <p:nvPr/>
        </p:nvGrpSpPr>
        <p:grpSpPr>
          <a:xfrm rot="0">
            <a:off x="4205438" y="1955647"/>
            <a:ext cx="2120900" cy="1790700"/>
            <a:chOff x="0" y="0"/>
            <a:chExt cx="721712" cy="609350"/>
          </a:xfrm>
        </p:grpSpPr>
        <p:sp>
          <p:nvSpPr>
            <p:cNvPr name="Freeform 6" id="6"/>
            <p:cNvSpPr/>
            <p:nvPr/>
          </p:nvSpPr>
          <p:spPr>
            <a:xfrm flipH="false" flipV="false" rot="0">
              <a:off x="0" y="0"/>
              <a:ext cx="721712" cy="609349"/>
            </a:xfrm>
            <a:custGeom>
              <a:avLst/>
              <a:gdLst/>
              <a:ahLst/>
              <a:cxnLst/>
              <a:rect r="r" b="b" t="t" l="l"/>
              <a:pathLst>
                <a:path h="609349" w="721712">
                  <a:moveTo>
                    <a:pt x="146012" y="0"/>
                  </a:moveTo>
                  <a:lnTo>
                    <a:pt x="575700" y="0"/>
                  </a:lnTo>
                  <a:cubicBezTo>
                    <a:pt x="656340" y="0"/>
                    <a:pt x="721712" y="65372"/>
                    <a:pt x="721712" y="146012"/>
                  </a:cubicBezTo>
                  <a:lnTo>
                    <a:pt x="721712" y="463338"/>
                  </a:lnTo>
                  <a:cubicBezTo>
                    <a:pt x="721712" y="543978"/>
                    <a:pt x="656340" y="609349"/>
                    <a:pt x="575700" y="609349"/>
                  </a:cubicBezTo>
                  <a:lnTo>
                    <a:pt x="146012" y="609349"/>
                  </a:lnTo>
                  <a:cubicBezTo>
                    <a:pt x="65372" y="609349"/>
                    <a:pt x="0" y="543978"/>
                    <a:pt x="0" y="463338"/>
                  </a:cubicBezTo>
                  <a:lnTo>
                    <a:pt x="0" y="146012"/>
                  </a:lnTo>
                  <a:cubicBezTo>
                    <a:pt x="0" y="65372"/>
                    <a:pt x="65372" y="0"/>
                    <a:pt x="146012" y="0"/>
                  </a:cubicBezTo>
                  <a:close/>
                </a:path>
              </a:pathLst>
            </a:custGeom>
            <a:blipFill>
              <a:blip r:embed="rId5"/>
              <a:stretch>
                <a:fillRect l="-256" t="0" r="-256" b="0"/>
              </a:stretch>
            </a:blipFill>
            <a:ln w="19050" cap="rnd">
              <a:solidFill>
                <a:srgbClr val="FFFFFF"/>
              </a:solidFill>
              <a:prstDash val="solid"/>
              <a:round/>
            </a:ln>
          </p:spPr>
        </p:sp>
      </p:grpSp>
      <p:sp>
        <p:nvSpPr>
          <p:cNvPr name="Freeform 7" id="7"/>
          <p:cNvSpPr/>
          <p:nvPr/>
        </p:nvSpPr>
        <p:spPr>
          <a:xfrm flipH="false" flipV="false" rot="0">
            <a:off x="7627562" y="2257357"/>
            <a:ext cx="2469543" cy="1187280"/>
          </a:xfrm>
          <a:custGeom>
            <a:avLst/>
            <a:gdLst/>
            <a:ahLst/>
            <a:cxnLst/>
            <a:rect r="r" b="b" t="t" l="l"/>
            <a:pathLst>
              <a:path h="1187280" w="2469543">
                <a:moveTo>
                  <a:pt x="0" y="0"/>
                </a:moveTo>
                <a:lnTo>
                  <a:pt x="2469543" y="0"/>
                </a:lnTo>
                <a:lnTo>
                  <a:pt x="2469543" y="1187281"/>
                </a:lnTo>
                <a:lnTo>
                  <a:pt x="0" y="1187281"/>
                </a:lnTo>
                <a:lnTo>
                  <a:pt x="0" y="0"/>
                </a:lnTo>
                <a:close/>
              </a:path>
            </a:pathLst>
          </a:custGeom>
          <a:blipFill>
            <a:blip r:embed="rId6"/>
            <a:stretch>
              <a:fillRect l="0" t="0" r="0" b="0"/>
            </a:stretch>
          </a:blipFill>
        </p:spPr>
      </p:sp>
      <p:sp>
        <p:nvSpPr>
          <p:cNvPr name="Freeform 8" id="8"/>
          <p:cNvSpPr/>
          <p:nvPr/>
        </p:nvSpPr>
        <p:spPr>
          <a:xfrm flipH="false" flipV="false" rot="0">
            <a:off x="12832147" y="2033092"/>
            <a:ext cx="2970997" cy="1635811"/>
          </a:xfrm>
          <a:custGeom>
            <a:avLst/>
            <a:gdLst/>
            <a:ahLst/>
            <a:cxnLst/>
            <a:rect r="r" b="b" t="t" l="l"/>
            <a:pathLst>
              <a:path h="1635811" w="2970997">
                <a:moveTo>
                  <a:pt x="0" y="0"/>
                </a:moveTo>
                <a:lnTo>
                  <a:pt x="2970997" y="0"/>
                </a:lnTo>
                <a:lnTo>
                  <a:pt x="2970997" y="1635811"/>
                </a:lnTo>
                <a:lnTo>
                  <a:pt x="0" y="1635811"/>
                </a:lnTo>
                <a:lnTo>
                  <a:pt x="0" y="0"/>
                </a:lnTo>
                <a:close/>
              </a:path>
            </a:pathLst>
          </a:custGeom>
          <a:blipFill>
            <a:blip r:embed="rId7"/>
            <a:stretch>
              <a:fillRect l="-229" t="0" r="-229" b="0"/>
            </a:stretch>
          </a:blipFill>
        </p:spPr>
      </p:sp>
      <p:sp>
        <p:nvSpPr>
          <p:cNvPr name="TextBox 9" id="9"/>
          <p:cNvSpPr txBox="true"/>
          <p:nvPr/>
        </p:nvSpPr>
        <p:spPr>
          <a:xfrm rot="0">
            <a:off x="492738" y="369031"/>
            <a:ext cx="17302523" cy="1888327"/>
          </a:xfrm>
          <a:prstGeom prst="rect">
            <a:avLst/>
          </a:prstGeom>
        </p:spPr>
        <p:txBody>
          <a:bodyPr anchor="t" rtlCol="false" tIns="0" lIns="0" bIns="0" rIns="0">
            <a:spAutoFit/>
          </a:bodyPr>
          <a:lstStyle/>
          <a:p>
            <a:pPr algn="l">
              <a:lnSpc>
                <a:spcPts val="8120"/>
              </a:lnSpc>
            </a:pPr>
            <a:r>
              <a:rPr lang="en-US" sz="8120" b="true">
                <a:solidFill>
                  <a:srgbClr val="0B3D91"/>
                </a:solidFill>
                <a:latin typeface="Arimo Bold"/>
                <a:ea typeface="Arimo Bold"/>
                <a:cs typeface="Arimo Bold"/>
                <a:sym typeface="Arimo Bold"/>
              </a:rPr>
              <a:t>Milestone 2 </a:t>
            </a:r>
          </a:p>
          <a:p>
            <a:pPr algn="l">
              <a:lnSpc>
                <a:spcPts val="3316"/>
              </a:lnSpc>
            </a:pPr>
          </a:p>
          <a:p>
            <a:pPr algn="l" marL="0" indent="0" lvl="0">
              <a:lnSpc>
                <a:spcPts val="3316"/>
              </a:lnSpc>
            </a:pPr>
          </a:p>
        </p:txBody>
      </p:sp>
      <p:grpSp>
        <p:nvGrpSpPr>
          <p:cNvPr name="Group 10" id="10"/>
          <p:cNvGrpSpPr/>
          <p:nvPr/>
        </p:nvGrpSpPr>
        <p:grpSpPr>
          <a:xfrm rot="0">
            <a:off x="12832147" y="4033429"/>
            <a:ext cx="3915220" cy="3609082"/>
            <a:chOff x="0" y="0"/>
            <a:chExt cx="5220294" cy="4812110"/>
          </a:xfrm>
        </p:grpSpPr>
        <p:sp>
          <p:nvSpPr>
            <p:cNvPr name="TextBox 11" id="11"/>
            <p:cNvSpPr txBox="true"/>
            <p:nvPr/>
          </p:nvSpPr>
          <p:spPr>
            <a:xfrm rot="0">
              <a:off x="0" y="-28575"/>
              <a:ext cx="5219411" cy="778797"/>
            </a:xfrm>
            <a:prstGeom prst="rect">
              <a:avLst/>
            </a:prstGeom>
          </p:spPr>
          <p:txBody>
            <a:bodyPr anchor="t" rtlCol="false" tIns="0" lIns="0" bIns="0" rIns="0">
              <a:spAutoFit/>
            </a:bodyPr>
            <a:lstStyle/>
            <a:p>
              <a:pPr algn="l" marL="0" indent="0" lvl="0">
                <a:lnSpc>
                  <a:spcPts val="4430"/>
                </a:lnSpc>
                <a:spcBef>
                  <a:spcPct val="0"/>
                </a:spcBef>
              </a:pPr>
              <a:r>
                <a:rPr lang="en-US" b="true" sz="3692">
                  <a:solidFill>
                    <a:srgbClr val="184EAB"/>
                  </a:solidFill>
                  <a:latin typeface="Arimo Bold"/>
                  <a:ea typeface="Arimo Bold"/>
                  <a:cs typeface="Arimo Bold"/>
                  <a:sym typeface="Arimo Bold"/>
                </a:rPr>
                <a:t>Prophet</a:t>
              </a:r>
            </a:p>
          </p:txBody>
        </p:sp>
        <p:sp>
          <p:nvSpPr>
            <p:cNvPr name="TextBox 12" id="12"/>
            <p:cNvSpPr txBox="true"/>
            <p:nvPr/>
          </p:nvSpPr>
          <p:spPr>
            <a:xfrm rot="0">
              <a:off x="0" y="935938"/>
              <a:ext cx="5220294" cy="3876172"/>
            </a:xfrm>
            <a:prstGeom prst="rect">
              <a:avLst/>
            </a:prstGeom>
          </p:spPr>
          <p:txBody>
            <a:bodyPr anchor="t" rtlCol="false" tIns="0" lIns="0" bIns="0" rIns="0">
              <a:spAutoFit/>
            </a:bodyPr>
            <a:lstStyle/>
            <a:p>
              <a:pPr algn="l">
                <a:lnSpc>
                  <a:spcPts val="2923"/>
                </a:lnSpc>
              </a:pPr>
              <a:r>
                <a:rPr lang="en-US" sz="2248">
                  <a:solidFill>
                    <a:srgbClr val="184EAB"/>
                  </a:solidFill>
                  <a:latin typeface="Arimo"/>
                  <a:ea typeface="Arimo"/>
                  <a:cs typeface="Arimo"/>
                  <a:sym typeface="Arimo"/>
                </a:rPr>
                <a:t>Prophet is an open-source time-series forecasting model developed by Facebook. It automatically detects: </a:t>
              </a:r>
            </a:p>
            <a:p>
              <a:pPr algn="l">
                <a:lnSpc>
                  <a:spcPts val="2923"/>
                </a:lnSpc>
              </a:pPr>
              <a:r>
                <a:rPr lang="en-US" sz="2248">
                  <a:solidFill>
                    <a:srgbClr val="184EAB"/>
                  </a:solidFill>
                  <a:latin typeface="Arimo"/>
                  <a:ea typeface="Arimo"/>
                  <a:cs typeface="Arimo"/>
                  <a:sym typeface="Arimo"/>
                </a:rPr>
                <a:t>✔ Trend</a:t>
              </a:r>
            </a:p>
            <a:p>
              <a:pPr algn="l">
                <a:lnSpc>
                  <a:spcPts val="2923"/>
                </a:lnSpc>
              </a:pPr>
              <a:r>
                <a:rPr lang="en-US" sz="2248">
                  <a:solidFill>
                    <a:srgbClr val="184EAB"/>
                  </a:solidFill>
                  <a:latin typeface="Arimo"/>
                  <a:ea typeface="Arimo"/>
                  <a:cs typeface="Arimo"/>
                  <a:sym typeface="Arimo"/>
                </a:rPr>
                <a:t>✔ Seasonality (daily, weekly, yearly)</a:t>
              </a:r>
            </a:p>
            <a:p>
              <a:pPr algn="l" marL="0" indent="0" lvl="0">
                <a:lnSpc>
                  <a:spcPts val="2923"/>
                </a:lnSpc>
              </a:pPr>
              <a:r>
                <a:rPr lang="en-US" sz="2248">
                  <a:solidFill>
                    <a:srgbClr val="184EAB"/>
                  </a:solidFill>
                  <a:latin typeface="Arimo"/>
                  <a:ea typeface="Arimo"/>
                  <a:cs typeface="Arimo"/>
                  <a:sym typeface="Arimo"/>
                </a:rPr>
                <a:t>✔ Holidays/festivals impact</a:t>
              </a:r>
            </a:p>
          </p:txBody>
        </p:sp>
      </p:grpSp>
      <p:grpSp>
        <p:nvGrpSpPr>
          <p:cNvPr name="Group 13" id="13"/>
          <p:cNvGrpSpPr/>
          <p:nvPr/>
        </p:nvGrpSpPr>
        <p:grpSpPr>
          <a:xfrm rot="0">
            <a:off x="492738" y="4566689"/>
            <a:ext cx="3181350" cy="4655066"/>
            <a:chOff x="0" y="0"/>
            <a:chExt cx="4241800" cy="6206754"/>
          </a:xfrm>
        </p:grpSpPr>
        <p:sp>
          <p:nvSpPr>
            <p:cNvPr name="TextBox 14" id="14"/>
            <p:cNvSpPr txBox="true"/>
            <p:nvPr/>
          </p:nvSpPr>
          <p:spPr>
            <a:xfrm rot="0">
              <a:off x="0" y="-19050"/>
              <a:ext cx="4241082" cy="628650"/>
            </a:xfrm>
            <a:prstGeom prst="rect">
              <a:avLst/>
            </a:prstGeom>
          </p:spPr>
          <p:txBody>
            <a:bodyPr anchor="t" rtlCol="false" tIns="0" lIns="0" bIns="0" rIns="0">
              <a:spAutoFit/>
            </a:bodyPr>
            <a:lstStyle/>
            <a:p>
              <a:pPr algn="l" marL="0" indent="0" lvl="0">
                <a:lnSpc>
                  <a:spcPts val="3600"/>
                </a:lnSpc>
                <a:spcBef>
                  <a:spcPct val="0"/>
                </a:spcBef>
              </a:pPr>
              <a:r>
                <a:rPr lang="en-US" b="true" sz="3000">
                  <a:solidFill>
                    <a:srgbClr val="184EAB"/>
                  </a:solidFill>
                  <a:latin typeface="Arimo Bold"/>
                  <a:ea typeface="Arimo Bold"/>
                  <a:cs typeface="Arimo Bold"/>
                  <a:sym typeface="Arimo Bold"/>
                </a:rPr>
                <a:t>ARIMA</a:t>
              </a:r>
            </a:p>
          </p:txBody>
        </p:sp>
        <p:sp>
          <p:nvSpPr>
            <p:cNvPr name="TextBox 15" id="15"/>
            <p:cNvSpPr txBox="true"/>
            <p:nvPr/>
          </p:nvSpPr>
          <p:spPr>
            <a:xfrm rot="0">
              <a:off x="0" y="753364"/>
              <a:ext cx="4241800" cy="5453390"/>
            </a:xfrm>
            <a:prstGeom prst="rect">
              <a:avLst/>
            </a:prstGeom>
          </p:spPr>
          <p:txBody>
            <a:bodyPr anchor="t" rtlCol="false" tIns="0" lIns="0" bIns="0" rIns="0">
              <a:spAutoFit/>
            </a:bodyPr>
            <a:lstStyle/>
            <a:p>
              <a:pPr algn="l">
                <a:lnSpc>
                  <a:spcPts val="2534"/>
                </a:lnSpc>
              </a:pPr>
              <a:r>
                <a:rPr lang="en-US" sz="1949">
                  <a:solidFill>
                    <a:srgbClr val="184EAB"/>
                  </a:solidFill>
                  <a:latin typeface="Arimo"/>
                  <a:ea typeface="Arimo"/>
                  <a:cs typeface="Arimo"/>
                  <a:sym typeface="Arimo"/>
                </a:rPr>
                <a:t>ARIMA is a statistical time-series model that forecasts future values based only on past values. It combines:</a:t>
              </a:r>
            </a:p>
            <a:p>
              <a:pPr algn="l">
                <a:lnSpc>
                  <a:spcPts val="2534"/>
                </a:lnSpc>
              </a:pPr>
            </a:p>
            <a:p>
              <a:pPr algn="l">
                <a:lnSpc>
                  <a:spcPts val="2534"/>
                </a:lnSpc>
              </a:pPr>
              <a:r>
                <a:rPr lang="en-US" sz="1949">
                  <a:solidFill>
                    <a:srgbClr val="184EAB"/>
                  </a:solidFill>
                  <a:latin typeface="Arimo"/>
                  <a:ea typeface="Arimo"/>
                  <a:cs typeface="Arimo"/>
                  <a:sym typeface="Arimo"/>
                </a:rPr>
                <a:t>AR (Auto Regression) – depends on previous values</a:t>
              </a:r>
            </a:p>
            <a:p>
              <a:pPr algn="l">
                <a:lnSpc>
                  <a:spcPts val="2534"/>
                </a:lnSpc>
              </a:pPr>
            </a:p>
            <a:p>
              <a:pPr algn="l">
                <a:lnSpc>
                  <a:spcPts val="2534"/>
                </a:lnSpc>
              </a:pPr>
              <a:r>
                <a:rPr lang="en-US" sz="1949">
                  <a:solidFill>
                    <a:srgbClr val="184EAB"/>
                  </a:solidFill>
                  <a:latin typeface="Arimo"/>
                  <a:ea typeface="Arimo"/>
                  <a:cs typeface="Arimo"/>
                  <a:sym typeface="Arimo"/>
                </a:rPr>
                <a:t>I (Integrated) – makes data stationary</a:t>
              </a:r>
            </a:p>
            <a:p>
              <a:pPr algn="l">
                <a:lnSpc>
                  <a:spcPts val="2534"/>
                </a:lnSpc>
              </a:pPr>
            </a:p>
            <a:p>
              <a:pPr algn="l" marL="0" indent="0" lvl="0">
                <a:lnSpc>
                  <a:spcPts val="2534"/>
                </a:lnSpc>
              </a:pPr>
              <a:r>
                <a:rPr lang="en-US" sz="1949">
                  <a:solidFill>
                    <a:srgbClr val="184EAB"/>
                  </a:solidFill>
                  <a:latin typeface="Arimo"/>
                  <a:ea typeface="Arimo"/>
                  <a:cs typeface="Arimo"/>
                  <a:sym typeface="Arimo"/>
                </a:rPr>
                <a:t>MA (Moving Average) – uses past errors</a:t>
              </a:r>
            </a:p>
          </p:txBody>
        </p:sp>
      </p:grpSp>
      <p:grpSp>
        <p:nvGrpSpPr>
          <p:cNvPr name="Group 16" id="16"/>
          <p:cNvGrpSpPr/>
          <p:nvPr/>
        </p:nvGrpSpPr>
        <p:grpSpPr>
          <a:xfrm rot="0">
            <a:off x="3964664" y="4033429"/>
            <a:ext cx="3662897" cy="5721586"/>
            <a:chOff x="0" y="0"/>
            <a:chExt cx="4883863" cy="7628781"/>
          </a:xfrm>
        </p:grpSpPr>
        <p:sp>
          <p:nvSpPr>
            <p:cNvPr name="TextBox 17" id="17"/>
            <p:cNvSpPr txBox="true"/>
            <p:nvPr/>
          </p:nvSpPr>
          <p:spPr>
            <a:xfrm rot="0">
              <a:off x="0" y="-19050"/>
              <a:ext cx="4883037" cy="720923"/>
            </a:xfrm>
            <a:prstGeom prst="rect">
              <a:avLst/>
            </a:prstGeom>
          </p:spPr>
          <p:txBody>
            <a:bodyPr anchor="t" rtlCol="false" tIns="0" lIns="0" bIns="0" rIns="0">
              <a:spAutoFit/>
            </a:bodyPr>
            <a:lstStyle/>
            <a:p>
              <a:pPr algn="l" marL="0" indent="0" lvl="0">
                <a:lnSpc>
                  <a:spcPts val="4144"/>
                </a:lnSpc>
                <a:spcBef>
                  <a:spcPct val="0"/>
                </a:spcBef>
              </a:pPr>
              <a:r>
                <a:rPr lang="en-US" b="true" sz="3454">
                  <a:solidFill>
                    <a:srgbClr val="184EAB"/>
                  </a:solidFill>
                  <a:latin typeface="Arimo Bold"/>
                  <a:ea typeface="Arimo Bold"/>
                  <a:cs typeface="Arimo Bold"/>
                  <a:sym typeface="Arimo Bold"/>
                </a:rPr>
                <a:t>LSTM</a:t>
              </a:r>
            </a:p>
          </p:txBody>
        </p:sp>
        <p:sp>
          <p:nvSpPr>
            <p:cNvPr name="TextBox 18" id="18"/>
            <p:cNvSpPr txBox="true"/>
            <p:nvPr/>
          </p:nvSpPr>
          <p:spPr>
            <a:xfrm rot="0">
              <a:off x="0" y="873165"/>
              <a:ext cx="4883863" cy="6755617"/>
            </a:xfrm>
            <a:prstGeom prst="rect">
              <a:avLst/>
            </a:prstGeom>
          </p:spPr>
          <p:txBody>
            <a:bodyPr anchor="t" rtlCol="false" tIns="0" lIns="0" bIns="0" rIns="0">
              <a:spAutoFit/>
            </a:bodyPr>
            <a:lstStyle/>
            <a:p>
              <a:pPr algn="l" marL="0" indent="0" lvl="0">
                <a:lnSpc>
                  <a:spcPts val="2917"/>
                </a:lnSpc>
              </a:pPr>
              <a:r>
                <a:rPr lang="en-US" sz="2244">
                  <a:solidFill>
                    <a:srgbClr val="184EAB"/>
                  </a:solidFill>
                  <a:latin typeface="Arimo"/>
                  <a:ea typeface="Arimo"/>
                  <a:cs typeface="Arimo"/>
                  <a:sym typeface="Arimo"/>
                </a:rPr>
                <a:t>A deep learning model for sequential data analysis.</a:t>
              </a:r>
            </a:p>
            <a:p>
              <a:pPr algn="l" marL="0" indent="0" lvl="0">
                <a:lnSpc>
                  <a:spcPts val="2917"/>
                </a:lnSpc>
              </a:pPr>
              <a:r>
                <a:rPr lang="en-US" sz="2244">
                  <a:solidFill>
                    <a:srgbClr val="184EAB"/>
                  </a:solidFill>
                  <a:latin typeface="Arimo"/>
                  <a:ea typeface="Arimo"/>
                  <a:cs typeface="Arimo"/>
                  <a:sym typeface="Arimo"/>
                </a:rPr>
                <a:t>✔ Handles sequential time-series data like pollutant levels over hours/days</a:t>
              </a:r>
            </a:p>
            <a:p>
              <a:pPr algn="l" marL="0" indent="0" lvl="0">
                <a:lnSpc>
                  <a:spcPts val="2917"/>
                </a:lnSpc>
              </a:pPr>
              <a:r>
                <a:rPr lang="en-US" sz="2244">
                  <a:solidFill>
                    <a:srgbClr val="184EAB"/>
                  </a:solidFill>
                  <a:latin typeface="Arimo"/>
                  <a:ea typeface="Arimo"/>
                  <a:cs typeface="Arimo"/>
                  <a:sym typeface="Arimo"/>
                </a:rPr>
                <a:t>✔ Learns complex patterns &amp; trends automatically</a:t>
              </a:r>
            </a:p>
            <a:p>
              <a:pPr algn="l" marL="0" indent="0" lvl="0">
                <a:lnSpc>
                  <a:spcPts val="2917"/>
                </a:lnSpc>
              </a:pPr>
              <a:r>
                <a:rPr lang="en-US" sz="2244">
                  <a:solidFill>
                    <a:srgbClr val="184EAB"/>
                  </a:solidFill>
                  <a:latin typeface="Arimo"/>
                  <a:ea typeface="Arimo"/>
                  <a:cs typeface="Arimo"/>
                  <a:sym typeface="Arimo"/>
                </a:rPr>
                <a:t>✔ Works well when data is large and pollution depends on previous values</a:t>
              </a:r>
              <a:r>
                <a:rPr lang="en-US" sz="2244">
                  <a:solidFill>
                    <a:srgbClr val="184EAB"/>
                  </a:solidFill>
                  <a:latin typeface="Arimo"/>
                  <a:ea typeface="Arimo"/>
                  <a:cs typeface="Arimo"/>
                  <a:sym typeface="Arimo"/>
                </a:rPr>
                <a:t> Useful for multi-step forecasting (next hour/day/week pollution levels)</a:t>
              </a:r>
            </a:p>
            <a:p>
              <a:pPr algn="l" marL="0" indent="0" lvl="0">
                <a:lnSpc>
                  <a:spcPts val="2917"/>
                </a:lnSpc>
              </a:pPr>
            </a:p>
          </p:txBody>
        </p:sp>
      </p:grpSp>
      <p:grpSp>
        <p:nvGrpSpPr>
          <p:cNvPr name="Group 19" id="19"/>
          <p:cNvGrpSpPr/>
          <p:nvPr/>
        </p:nvGrpSpPr>
        <p:grpSpPr>
          <a:xfrm rot="0">
            <a:off x="6935750" y="640767"/>
            <a:ext cx="11753952" cy="1026041"/>
            <a:chOff x="0" y="0"/>
            <a:chExt cx="15671936" cy="1368054"/>
          </a:xfrm>
        </p:grpSpPr>
        <p:sp>
          <p:nvSpPr>
            <p:cNvPr name="TextBox 20" id="20"/>
            <p:cNvSpPr txBox="true"/>
            <p:nvPr/>
          </p:nvSpPr>
          <p:spPr>
            <a:xfrm rot="0">
              <a:off x="0" y="-9525"/>
              <a:ext cx="15669285" cy="809625"/>
            </a:xfrm>
            <a:prstGeom prst="rect">
              <a:avLst/>
            </a:prstGeom>
          </p:spPr>
          <p:txBody>
            <a:bodyPr anchor="t" rtlCol="false" tIns="0" lIns="0" bIns="0" rIns="0">
              <a:spAutoFit/>
            </a:bodyPr>
            <a:lstStyle/>
            <a:p>
              <a:pPr algn="l" marL="0" indent="0" lvl="0">
                <a:lnSpc>
                  <a:spcPts val="4799"/>
                </a:lnSpc>
                <a:spcBef>
                  <a:spcPct val="0"/>
                </a:spcBef>
              </a:pPr>
              <a:r>
                <a:rPr lang="en-US" b="true" sz="3999" u="sng">
                  <a:solidFill>
                    <a:srgbClr val="184EAB"/>
                  </a:solidFill>
                  <a:latin typeface="Arimo Bold"/>
                  <a:ea typeface="Arimo Bold"/>
                  <a:cs typeface="Arimo Bold"/>
                  <a:sym typeface="Arimo Bold"/>
                </a:rPr>
                <a:t>Model training and Evaluation</a:t>
              </a:r>
              <a:r>
                <a:rPr lang="en-US" b="true" sz="3999" u="sng">
                  <a:solidFill>
                    <a:srgbClr val="184EAB"/>
                  </a:solidFill>
                  <a:latin typeface="Arimo Bold"/>
                  <a:ea typeface="Arimo Bold"/>
                  <a:cs typeface="Arimo Bold"/>
                  <a:sym typeface="Arimo Bold"/>
                </a:rPr>
                <a:t> </a:t>
              </a:r>
            </a:p>
          </p:txBody>
        </p:sp>
        <p:sp>
          <p:nvSpPr>
            <p:cNvPr name="TextBox 21" id="21"/>
            <p:cNvSpPr txBox="true"/>
            <p:nvPr/>
          </p:nvSpPr>
          <p:spPr>
            <a:xfrm rot="0">
              <a:off x="0" y="943864"/>
              <a:ext cx="15671936" cy="424190"/>
            </a:xfrm>
            <a:prstGeom prst="rect">
              <a:avLst/>
            </a:prstGeom>
          </p:spPr>
          <p:txBody>
            <a:bodyPr anchor="t" rtlCol="false" tIns="0" lIns="0" bIns="0" rIns="0">
              <a:spAutoFit/>
            </a:bodyPr>
            <a:lstStyle/>
            <a:p>
              <a:pPr algn="l" marL="0" indent="0" lvl="0">
                <a:lnSpc>
                  <a:spcPts val="2534"/>
                </a:lnSpc>
              </a:pPr>
            </a:p>
          </p:txBody>
        </p:sp>
      </p:grpSp>
      <p:grpSp>
        <p:nvGrpSpPr>
          <p:cNvPr name="Group 22" id="22"/>
          <p:cNvGrpSpPr/>
          <p:nvPr/>
        </p:nvGrpSpPr>
        <p:grpSpPr>
          <a:xfrm rot="0">
            <a:off x="7627562" y="4050863"/>
            <a:ext cx="3662897" cy="6200681"/>
            <a:chOff x="0" y="0"/>
            <a:chExt cx="4883863" cy="8267575"/>
          </a:xfrm>
        </p:grpSpPr>
        <p:sp>
          <p:nvSpPr>
            <p:cNvPr name="TextBox 23" id="23"/>
            <p:cNvSpPr txBox="true"/>
            <p:nvPr/>
          </p:nvSpPr>
          <p:spPr>
            <a:xfrm rot="0">
              <a:off x="0" y="-19050"/>
              <a:ext cx="4883037" cy="720923"/>
            </a:xfrm>
            <a:prstGeom prst="rect">
              <a:avLst/>
            </a:prstGeom>
          </p:spPr>
          <p:txBody>
            <a:bodyPr anchor="t" rtlCol="false" tIns="0" lIns="0" bIns="0" rIns="0">
              <a:spAutoFit/>
            </a:bodyPr>
            <a:lstStyle/>
            <a:p>
              <a:pPr algn="l" marL="0" indent="0" lvl="0">
                <a:lnSpc>
                  <a:spcPts val="4144"/>
                </a:lnSpc>
                <a:spcBef>
                  <a:spcPct val="0"/>
                </a:spcBef>
              </a:pPr>
              <a:r>
                <a:rPr lang="en-US" b="true" sz="3454">
                  <a:solidFill>
                    <a:srgbClr val="184EAB"/>
                  </a:solidFill>
                  <a:latin typeface="Arimo Bold"/>
                  <a:ea typeface="Arimo Bold"/>
                  <a:cs typeface="Arimo Bold"/>
                  <a:sym typeface="Arimo Bold"/>
                </a:rPr>
                <a:t>XGBoost</a:t>
              </a:r>
            </a:p>
          </p:txBody>
        </p:sp>
        <p:sp>
          <p:nvSpPr>
            <p:cNvPr name="TextBox 24" id="24"/>
            <p:cNvSpPr txBox="true"/>
            <p:nvPr/>
          </p:nvSpPr>
          <p:spPr>
            <a:xfrm rot="0">
              <a:off x="0" y="882690"/>
              <a:ext cx="4883863" cy="7384885"/>
            </a:xfrm>
            <a:prstGeom prst="rect">
              <a:avLst/>
            </a:prstGeom>
          </p:spPr>
          <p:txBody>
            <a:bodyPr anchor="t" rtlCol="false" tIns="0" lIns="0" bIns="0" rIns="0">
              <a:spAutoFit/>
            </a:bodyPr>
            <a:lstStyle/>
            <a:p>
              <a:pPr algn="l">
                <a:lnSpc>
                  <a:spcPts val="2469"/>
                </a:lnSpc>
              </a:pPr>
              <a:r>
                <a:rPr lang="en-US" sz="1899">
                  <a:solidFill>
                    <a:srgbClr val="184EAB"/>
                  </a:solidFill>
                  <a:latin typeface="Arimo"/>
                  <a:ea typeface="Arimo"/>
                  <a:cs typeface="Arimo"/>
                  <a:sym typeface="Arimo"/>
                </a:rPr>
                <a:t>A gradient boosting algorithm for high performance.</a:t>
              </a:r>
            </a:p>
            <a:p>
              <a:pPr algn="l">
                <a:lnSpc>
                  <a:spcPts val="2469"/>
                </a:lnSpc>
              </a:pPr>
              <a:r>
                <a:rPr lang="en-US" sz="1899">
                  <a:solidFill>
                    <a:srgbClr val="184EAB"/>
                  </a:solidFill>
                  <a:latin typeface="Arimo"/>
                  <a:ea typeface="Arimo"/>
                  <a:cs typeface="Arimo"/>
                  <a:sym typeface="Arimo"/>
                </a:rPr>
                <a:t>✔ Handles tabular data (pollutant values + weather features)</a:t>
              </a:r>
            </a:p>
            <a:p>
              <a:pPr algn="l">
                <a:lnSpc>
                  <a:spcPts val="2469"/>
                </a:lnSpc>
              </a:pPr>
              <a:r>
                <a:rPr lang="en-US" sz="1899">
                  <a:solidFill>
                    <a:srgbClr val="184EAB"/>
                  </a:solidFill>
                  <a:latin typeface="Arimo"/>
                  <a:ea typeface="Arimo"/>
                  <a:cs typeface="Arimo"/>
                  <a:sym typeface="Arimo"/>
                </a:rPr>
                <a:t>✔ Works well with small &amp; medium datasets</a:t>
              </a:r>
            </a:p>
            <a:p>
              <a:pPr algn="l">
                <a:lnSpc>
                  <a:spcPts val="2469"/>
                </a:lnSpc>
              </a:pPr>
              <a:r>
                <a:rPr lang="en-US" sz="1899">
                  <a:solidFill>
                    <a:srgbClr val="184EAB"/>
                  </a:solidFill>
                  <a:latin typeface="Arimo"/>
                  <a:ea typeface="Arimo"/>
                  <a:cs typeface="Arimo"/>
                  <a:sym typeface="Arimo"/>
                </a:rPr>
                <a:t>✔ Captures non-linear relationships</a:t>
              </a:r>
            </a:p>
            <a:p>
              <a:pPr algn="l">
                <a:lnSpc>
                  <a:spcPts val="2469"/>
                </a:lnSpc>
              </a:pPr>
              <a:r>
                <a:rPr lang="en-US" sz="1899">
                  <a:solidFill>
                    <a:srgbClr val="184EAB"/>
                  </a:solidFill>
                  <a:latin typeface="Arimo"/>
                  <a:ea typeface="Arimo"/>
                  <a:cs typeface="Arimo"/>
                  <a:sym typeface="Arimo"/>
                </a:rPr>
                <a:t>✔ Faster and more accurate than normal regression models</a:t>
              </a:r>
            </a:p>
            <a:p>
              <a:pPr algn="l">
                <a:lnSpc>
                  <a:spcPts val="2469"/>
                </a:lnSpc>
              </a:pPr>
              <a:r>
                <a:rPr lang="en-US" sz="1899">
                  <a:solidFill>
                    <a:srgbClr val="184EAB"/>
                  </a:solidFill>
                  <a:latin typeface="Arimo"/>
                  <a:ea typeface="Arimo"/>
                  <a:cs typeface="Arimo"/>
                  <a:sym typeface="Arimo"/>
                </a:rPr>
                <a:t>✔ Good for feature importance — tells which factor affects pollution most</a:t>
              </a:r>
            </a:p>
            <a:p>
              <a:pPr algn="l">
                <a:lnSpc>
                  <a:spcPts val="2469"/>
                </a:lnSpc>
              </a:pPr>
            </a:p>
            <a:p>
              <a:pPr algn="l">
                <a:lnSpc>
                  <a:spcPts val="2469"/>
                </a:lnSpc>
              </a:pPr>
            </a:p>
            <a:p>
              <a:pPr algn="l">
                <a:lnSpc>
                  <a:spcPts val="2469"/>
                </a:lnSpc>
              </a:pPr>
            </a:p>
            <a:p>
              <a:pPr algn="l">
                <a:lnSpc>
                  <a:spcPts val="2469"/>
                </a:lnSpc>
              </a:pPr>
            </a:p>
            <a:p>
              <a:pPr algn="l" marL="0" indent="0" lvl="0">
                <a:lnSpc>
                  <a:spcPts val="2917"/>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3D91"/>
        </a:solidFill>
      </p:bgPr>
    </p:bg>
    <p:spTree>
      <p:nvGrpSpPr>
        <p:cNvPr id="1" name=""/>
        <p:cNvGrpSpPr/>
        <p:nvPr/>
      </p:nvGrpSpPr>
      <p:grpSpPr>
        <a:xfrm>
          <a:off x="0" y="0"/>
          <a:ext cx="0" cy="0"/>
          <a:chOff x="0" y="0"/>
          <a:chExt cx="0" cy="0"/>
        </a:xfrm>
      </p:grpSpPr>
      <p:sp>
        <p:nvSpPr>
          <p:cNvPr name="Freeform 2" id="2"/>
          <p:cNvSpPr/>
          <p:nvPr/>
        </p:nvSpPr>
        <p:spPr>
          <a:xfrm flipH="false" flipV="false" rot="-1268288">
            <a:off x="14795639" y="5873497"/>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1268288">
            <a:off x="-6005389" y="-6781594"/>
            <a:ext cx="10936025" cy="10299747"/>
          </a:xfrm>
          <a:custGeom>
            <a:avLst/>
            <a:gdLst/>
            <a:ahLst/>
            <a:cxnLst/>
            <a:rect r="r" b="b" t="t" l="l"/>
            <a:pathLst>
              <a:path h="10299747" w="10936025">
                <a:moveTo>
                  <a:pt x="0" y="0"/>
                </a:moveTo>
                <a:lnTo>
                  <a:pt x="10936025" y="0"/>
                </a:lnTo>
                <a:lnTo>
                  <a:pt x="10936025" y="10299747"/>
                </a:lnTo>
                <a:lnTo>
                  <a:pt x="0" y="10299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6002139" y="103379"/>
            <a:ext cx="12285861" cy="5311252"/>
          </a:xfrm>
          <a:custGeom>
            <a:avLst/>
            <a:gdLst/>
            <a:ahLst/>
            <a:cxnLst/>
            <a:rect r="r" b="b" t="t" l="l"/>
            <a:pathLst>
              <a:path h="5311252" w="12285861">
                <a:moveTo>
                  <a:pt x="0" y="0"/>
                </a:moveTo>
                <a:lnTo>
                  <a:pt x="12285861" y="0"/>
                </a:lnTo>
                <a:lnTo>
                  <a:pt x="12285861" y="5311252"/>
                </a:lnTo>
                <a:lnTo>
                  <a:pt x="0" y="5311252"/>
                </a:lnTo>
                <a:lnTo>
                  <a:pt x="0" y="0"/>
                </a:lnTo>
                <a:close/>
              </a:path>
            </a:pathLst>
          </a:custGeom>
          <a:blipFill>
            <a:blip r:embed="rId4"/>
            <a:stretch>
              <a:fillRect l="0" t="-7540" r="0" b="-7540"/>
            </a:stretch>
          </a:blipFill>
        </p:spPr>
      </p:sp>
      <p:sp>
        <p:nvSpPr>
          <p:cNvPr name="Freeform 5" id="5"/>
          <p:cNvSpPr/>
          <p:nvPr/>
        </p:nvSpPr>
        <p:spPr>
          <a:xfrm flipH="false" flipV="false" rot="0">
            <a:off x="6002139" y="5414631"/>
            <a:ext cx="12285861" cy="4775171"/>
          </a:xfrm>
          <a:custGeom>
            <a:avLst/>
            <a:gdLst/>
            <a:ahLst/>
            <a:cxnLst/>
            <a:rect r="r" b="b" t="t" l="l"/>
            <a:pathLst>
              <a:path h="4775171" w="12285861">
                <a:moveTo>
                  <a:pt x="0" y="0"/>
                </a:moveTo>
                <a:lnTo>
                  <a:pt x="12285861" y="0"/>
                </a:lnTo>
                <a:lnTo>
                  <a:pt x="12285861" y="4775171"/>
                </a:lnTo>
                <a:lnTo>
                  <a:pt x="0" y="4775171"/>
                </a:lnTo>
                <a:lnTo>
                  <a:pt x="0" y="0"/>
                </a:lnTo>
                <a:close/>
              </a:path>
            </a:pathLst>
          </a:custGeom>
          <a:blipFill>
            <a:blip r:embed="rId5"/>
            <a:stretch>
              <a:fillRect l="0" t="-31727" r="-6658" b="-7540"/>
            </a:stretch>
          </a:blipFill>
        </p:spPr>
      </p:sp>
      <p:sp>
        <p:nvSpPr>
          <p:cNvPr name="TextBox 6" id="6"/>
          <p:cNvSpPr txBox="true"/>
          <p:nvPr/>
        </p:nvSpPr>
        <p:spPr>
          <a:xfrm rot="0">
            <a:off x="471041" y="1702079"/>
            <a:ext cx="5531098" cy="7748270"/>
          </a:xfrm>
          <a:prstGeom prst="rect">
            <a:avLst/>
          </a:prstGeom>
        </p:spPr>
        <p:txBody>
          <a:bodyPr anchor="t" rtlCol="false" tIns="0" lIns="0" bIns="0" rIns="0">
            <a:spAutoFit/>
          </a:bodyPr>
          <a:lstStyle/>
          <a:p>
            <a:pPr algn="l">
              <a:lnSpc>
                <a:spcPts val="4419"/>
              </a:lnSpc>
            </a:pPr>
            <a:r>
              <a:rPr lang="en-US" sz="3399" u="sng">
                <a:solidFill>
                  <a:srgbClr val="FFFFFF"/>
                </a:solidFill>
                <a:latin typeface="Arimo"/>
                <a:ea typeface="Arimo"/>
                <a:cs typeface="Arimo"/>
                <a:sym typeface="Arimo"/>
              </a:rPr>
              <a:t>Visualization &amp; Insights</a:t>
            </a:r>
          </a:p>
          <a:p>
            <a:pPr algn="l">
              <a:lnSpc>
                <a:spcPts val="4419"/>
              </a:lnSpc>
            </a:pPr>
          </a:p>
          <a:p>
            <a:pPr algn="l">
              <a:lnSpc>
                <a:spcPts val="4419"/>
              </a:lnSpc>
            </a:pPr>
            <a:r>
              <a:rPr lang="en-US" sz="3399" u="sng">
                <a:solidFill>
                  <a:srgbClr val="FFFFFF"/>
                </a:solidFill>
                <a:latin typeface="Arimo"/>
                <a:ea typeface="Arimo"/>
                <a:cs typeface="Arimo"/>
                <a:sym typeface="Arimo"/>
              </a:rPr>
              <a:t>Model Comparison Chart</a:t>
            </a:r>
            <a:r>
              <a:rPr lang="en-US" sz="3399">
                <a:solidFill>
                  <a:srgbClr val="FFFFFF"/>
                </a:solidFill>
                <a:latin typeface="Arimo"/>
                <a:ea typeface="Arimo"/>
                <a:cs typeface="Arimo"/>
                <a:sym typeface="Arimo"/>
              </a:rPr>
              <a:t> – Compare RMSE/MAE across pollutants</a:t>
            </a:r>
          </a:p>
          <a:p>
            <a:pPr algn="l">
              <a:lnSpc>
                <a:spcPts val="4419"/>
              </a:lnSpc>
            </a:pPr>
            <a:r>
              <a:rPr lang="en-US" sz="3399" u="sng">
                <a:solidFill>
                  <a:srgbClr val="FFFFFF"/>
                </a:solidFill>
                <a:latin typeface="Arimo"/>
                <a:ea typeface="Arimo"/>
                <a:cs typeface="Arimo"/>
                <a:sym typeface="Arimo"/>
              </a:rPr>
              <a:t>Forecast Graph </a:t>
            </a:r>
            <a:r>
              <a:rPr lang="en-US" sz="3399">
                <a:solidFill>
                  <a:srgbClr val="FFFFFF"/>
                </a:solidFill>
                <a:latin typeface="Arimo"/>
                <a:ea typeface="Arimo"/>
                <a:cs typeface="Arimo"/>
                <a:sym typeface="Arimo"/>
              </a:rPr>
              <a:t>– Actual vs predicted trends with confidence intervals</a:t>
            </a:r>
          </a:p>
          <a:p>
            <a:pPr algn="l">
              <a:lnSpc>
                <a:spcPts val="4419"/>
              </a:lnSpc>
            </a:pPr>
            <a:r>
              <a:rPr lang="en-US" sz="3399" u="sng">
                <a:solidFill>
                  <a:srgbClr val="FFFFFF"/>
                </a:solidFill>
                <a:latin typeface="Arimo"/>
                <a:ea typeface="Arimo"/>
                <a:cs typeface="Arimo"/>
                <a:sym typeface="Arimo"/>
              </a:rPr>
              <a:t>Best Model Table</a:t>
            </a:r>
            <a:r>
              <a:rPr lang="en-US" sz="3399">
                <a:solidFill>
                  <a:srgbClr val="FFFFFF"/>
                </a:solidFill>
                <a:latin typeface="Arimo"/>
                <a:ea typeface="Arimo"/>
                <a:cs typeface="Arimo"/>
                <a:sym typeface="Arimo"/>
              </a:rPr>
              <a:t> – Shows optimal model &amp; performance per pollutant</a:t>
            </a:r>
          </a:p>
          <a:p>
            <a:pPr algn="l">
              <a:lnSpc>
                <a:spcPts val="4419"/>
              </a:lnSpc>
            </a:pPr>
            <a:r>
              <a:rPr lang="en-US" sz="3399" u="sng">
                <a:solidFill>
                  <a:srgbClr val="FFFFFF"/>
                </a:solidFill>
                <a:latin typeface="Arimo"/>
                <a:ea typeface="Arimo"/>
                <a:cs typeface="Arimo"/>
                <a:sym typeface="Arimo"/>
              </a:rPr>
              <a:t>Forecast Accuracy Chart </a:t>
            </a:r>
            <a:r>
              <a:rPr lang="en-US" sz="3399">
                <a:solidFill>
                  <a:srgbClr val="FFFFFF"/>
                </a:solidFill>
                <a:latin typeface="Arimo"/>
                <a:ea typeface="Arimo"/>
                <a:cs typeface="Arimo"/>
                <a:sym typeface="Arimo"/>
              </a:rPr>
              <a:t>– Accuracy vs forecast horizon</a:t>
            </a:r>
          </a:p>
          <a:p>
            <a:pPr algn="l" marL="0" indent="0" lvl="0">
              <a:lnSpc>
                <a:spcPts val="44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Presentation - Project Overview</dc:description>
  <dc:identifier>DAG4z8JbDuk</dc:identifier>
  <dcterms:modified xsi:type="dcterms:W3CDTF">2011-08-01T06:04:30Z</dcterms:modified>
  <cp:revision>1</cp:revision>
  <dc:title>Presentation - Project Overview</dc:title>
</cp:coreProperties>
</file>